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1" r:id="rId4"/>
    <p:sldId id="268" r:id="rId5"/>
    <p:sldId id="260" r:id="rId6"/>
    <p:sldId id="257" r:id="rId7"/>
    <p:sldId id="258" r:id="rId8"/>
    <p:sldId id="261" r:id="rId9"/>
    <p:sldId id="262" r:id="rId10"/>
    <p:sldId id="267" r:id="rId11"/>
    <p:sldId id="272" r:id="rId12"/>
    <p:sldId id="259" r:id="rId13"/>
    <p:sldId id="263" r:id="rId14"/>
    <p:sldId id="264" r:id="rId15"/>
    <p:sldId id="266" r:id="rId16"/>
    <p:sldId id="265" r:id="rId17"/>
    <p:sldId id="275" r:id="rId18"/>
    <p:sldId id="274" r:id="rId19"/>
    <p:sldId id="273" r:id="rId20"/>
    <p:sldId id="276" r:id="rId21"/>
    <p:sldId id="283" r:id="rId22"/>
    <p:sldId id="279" r:id="rId23"/>
    <p:sldId id="280" r:id="rId24"/>
    <p:sldId id="281" r:id="rId25"/>
    <p:sldId id="277" r:id="rId26"/>
    <p:sldId id="278" r:id="rId27"/>
    <p:sldId id="282" r:id="rId28"/>
    <p:sldId id="270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3333CC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68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rogrammi\qualcomm\eudora\attach\Dati_inaugurazione_aa_2013-1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4"/>
  <c:chart>
    <c:plotArea>
      <c:layout/>
      <c:scatterChart>
        <c:scatterStyle val="lineMarker"/>
        <c:ser>
          <c:idx val="0"/>
          <c:order val="0"/>
          <c:xVal>
            <c:numRef>
              <c:f>PRIN!$M$3:$M$13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xVal>
          <c:yVal>
            <c:numRef>
              <c:f>PRIN!$N$3:$N$13</c:f>
              <c:numCache>
                <c:formatCode>"€ "#,##0.00;"-€ "#,##0.00</c:formatCode>
                <c:ptCount val="11"/>
                <c:pt idx="0">
                  <c:v>133893000</c:v>
                </c:pt>
                <c:pt idx="1">
                  <c:v>137162000</c:v>
                </c:pt>
                <c:pt idx="2">
                  <c:v>137000000</c:v>
                </c:pt>
                <c:pt idx="3">
                  <c:v>130700000</c:v>
                </c:pt>
                <c:pt idx="4">
                  <c:v>82100000</c:v>
                </c:pt>
                <c:pt idx="5">
                  <c:v>98798000</c:v>
                </c:pt>
                <c:pt idx="6">
                  <c:v>95034060</c:v>
                </c:pt>
                <c:pt idx="7">
                  <c:v>105977007</c:v>
                </c:pt>
                <c:pt idx="8">
                  <c:v>85098783.5</c:v>
                </c:pt>
                <c:pt idx="9">
                  <c:v>85098783.5</c:v>
                </c:pt>
                <c:pt idx="10">
                  <c:v>38259894</c:v>
                </c:pt>
              </c:numCache>
            </c:numRef>
          </c:yVal>
        </c:ser>
        <c:axId val="55348608"/>
        <c:axId val="55501952"/>
      </c:scatterChart>
      <c:valAx>
        <c:axId val="553486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>
                <a:latin typeface="Calibri" pitchFamily="34" charset="0"/>
              </a:defRPr>
            </a:pPr>
            <a:endParaRPr lang="it-IT"/>
          </a:p>
        </c:txPr>
        <c:crossAx val="55501952"/>
        <c:crosses val="autoZero"/>
        <c:crossBetween val="midCat"/>
      </c:valAx>
      <c:valAx>
        <c:axId val="55501952"/>
        <c:scaling>
          <c:orientation val="minMax"/>
        </c:scaling>
        <c:axPos val="l"/>
        <c:majorGridlines/>
        <c:numFmt formatCode="&quot;€&quot;\ #,##0" sourceLinked="0"/>
        <c:tickLblPos val="nextTo"/>
        <c:txPr>
          <a:bodyPr/>
          <a:lstStyle/>
          <a:p>
            <a:pPr>
              <a:defRPr sz="1200" b="1">
                <a:latin typeface="Calibri" pitchFamily="34" charset="0"/>
              </a:defRPr>
            </a:pPr>
            <a:endParaRPr lang="it-IT"/>
          </a:p>
        </c:txPr>
        <c:crossAx val="55348608"/>
        <c:crosses val="autoZero"/>
        <c:crossBetween val="midCat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F6AD-4C33-4822-8F4D-10085231D1F1}" type="datetimeFigureOut">
              <a:rPr lang="it-IT" smtClean="0"/>
              <a:pPr/>
              <a:t>25/09/2014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3C37-B95E-486A-847B-084EC3DC900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F6AD-4C33-4822-8F4D-10085231D1F1}" type="datetimeFigureOut">
              <a:rPr lang="it-IT" smtClean="0"/>
              <a:pPr/>
              <a:t>25/09/2014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3C37-B95E-486A-847B-084EC3DC900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F6AD-4C33-4822-8F4D-10085231D1F1}" type="datetimeFigureOut">
              <a:rPr lang="it-IT" smtClean="0"/>
              <a:pPr/>
              <a:t>25/09/2014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3C37-B95E-486A-847B-084EC3DC900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F6AD-4C33-4822-8F4D-10085231D1F1}" type="datetimeFigureOut">
              <a:rPr lang="it-IT" smtClean="0"/>
              <a:pPr/>
              <a:t>25/09/2014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3C37-B95E-486A-847B-084EC3DC900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F6AD-4C33-4822-8F4D-10085231D1F1}" type="datetimeFigureOut">
              <a:rPr lang="it-IT" smtClean="0"/>
              <a:pPr/>
              <a:t>25/09/2014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3C37-B95E-486A-847B-084EC3DC900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F6AD-4C33-4822-8F4D-10085231D1F1}" type="datetimeFigureOut">
              <a:rPr lang="it-IT" smtClean="0"/>
              <a:pPr/>
              <a:t>25/09/2014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3C37-B95E-486A-847B-084EC3DC900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F6AD-4C33-4822-8F4D-10085231D1F1}" type="datetimeFigureOut">
              <a:rPr lang="it-IT" smtClean="0"/>
              <a:pPr/>
              <a:t>25/09/2014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3C37-B95E-486A-847B-084EC3DC900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F6AD-4C33-4822-8F4D-10085231D1F1}" type="datetimeFigureOut">
              <a:rPr lang="it-IT" smtClean="0"/>
              <a:pPr/>
              <a:t>25/09/2014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3C37-B95E-486A-847B-084EC3DC900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F6AD-4C33-4822-8F4D-10085231D1F1}" type="datetimeFigureOut">
              <a:rPr lang="it-IT" smtClean="0"/>
              <a:pPr/>
              <a:t>25/09/2014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3C37-B95E-486A-847B-084EC3DC900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F6AD-4C33-4822-8F4D-10085231D1F1}" type="datetimeFigureOut">
              <a:rPr lang="it-IT" smtClean="0"/>
              <a:pPr/>
              <a:t>25/09/2014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3C37-B95E-486A-847B-084EC3DC900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F6AD-4C33-4822-8F4D-10085231D1F1}" type="datetimeFigureOut">
              <a:rPr lang="it-IT" smtClean="0"/>
              <a:pPr/>
              <a:t>25/09/2014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3C37-B95E-486A-847B-084EC3DC900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BF6AD-4C33-4822-8F4D-10085231D1F1}" type="datetimeFigureOut">
              <a:rPr lang="it-IT" smtClean="0"/>
              <a:pPr/>
              <a:t>25/09/2014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B3C37-B95E-486A-847B-084EC3DC900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ogo coda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0"/>
            <a:ext cx="2945215" cy="1099795"/>
          </a:xfrm>
          <a:prstGeom prst="rect">
            <a:avLst/>
          </a:prstGeom>
          <a:noFill/>
        </p:spPr>
      </p:pic>
      <p:sp>
        <p:nvSpPr>
          <p:cNvPr id="18" name="CasellaDiTesto 17"/>
          <p:cNvSpPr txBox="1"/>
          <p:nvPr/>
        </p:nvSpPr>
        <p:spPr>
          <a:xfrm>
            <a:off x="0" y="1916832"/>
            <a:ext cx="9144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smtClean="0"/>
              <a:t>Semplificazione vs. output</a:t>
            </a:r>
          </a:p>
          <a:p>
            <a:pPr algn="ctr"/>
            <a:r>
              <a:rPr lang="it-IT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Input, output e complessità del sistema della ricerca in Italia</a:t>
            </a:r>
          </a:p>
          <a:p>
            <a:pPr algn="ctr"/>
            <a:endParaRPr lang="it-IT" sz="5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it-IT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Pierdomenico </a:t>
            </a:r>
            <a:r>
              <a:rPr lang="it-IT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Perata</a:t>
            </a:r>
            <a:endParaRPr lang="it-IT" sz="32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it-IT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Rettore, Scuola Superiore Sant’Anna - Pisa</a:t>
            </a:r>
            <a:endParaRPr lang="it-IT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41692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>
                <a:latin typeface="Calibri" pitchFamily="34" charset="0"/>
              </a:rPr>
              <a:t>Ricercatori in fuga?</a:t>
            </a:r>
            <a:endParaRPr lang="it-IT" sz="4000" dirty="0">
              <a:latin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02643" cy="347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sr.photos3.fotosearch.com/bthumb/CSP/CSP359/k35927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348880"/>
            <a:ext cx="793362" cy="527353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6102156"/>
            <a:ext cx="2555776" cy="75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/>
          <p:cNvSpPr txBox="1"/>
          <p:nvPr/>
        </p:nvSpPr>
        <p:spPr>
          <a:xfrm>
            <a:off x="0" y="249289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600" b="1" dirty="0" smtClean="0"/>
              <a:t>OUTPUT</a:t>
            </a:r>
            <a:endParaRPr lang="it-IT" sz="8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0" y="0"/>
            <a:ext cx="10080624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sz="4400" dirty="0">
                <a:latin typeface="Calibri" pitchFamily="34" charset="0"/>
              </a:rPr>
              <a:t>Numero di </a:t>
            </a:r>
            <a:r>
              <a:rPr lang="it-IT" sz="4400" dirty="0" smtClean="0">
                <a:latin typeface="Calibri" pitchFamily="34" charset="0"/>
              </a:rPr>
              <a:t>articoli scientifici</a:t>
            </a:r>
            <a:endParaRPr lang="it-IT" sz="4400" dirty="0"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1351" y="671705"/>
            <a:ext cx="5643110" cy="618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854949" y="6482303"/>
            <a:ext cx="5145035" cy="2590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347" rIns="90000" bIns="45000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it-IT" sz="1400" dirty="0">
                <a:solidFill>
                  <a:srgbClr val="000000"/>
                </a:solidFill>
                <a:ea typeface="Droid Sans" charset="0"/>
                <a:cs typeface="Droid Sans" charset="0"/>
              </a:rPr>
              <a:t>* Fonte: Eurostat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0" y="0"/>
            <a:ext cx="10080624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sz="4400" dirty="0" smtClean="0">
                <a:latin typeface="Calibri" pitchFamily="34" charset="0"/>
              </a:rPr>
              <a:t>Produttività (</a:t>
            </a:r>
            <a:r>
              <a:rPr lang="it-IT" sz="4400" dirty="0" err="1" smtClean="0">
                <a:latin typeface="Calibri" pitchFamily="34" charset="0"/>
              </a:rPr>
              <a:t>articles</a:t>
            </a:r>
            <a:r>
              <a:rPr lang="it-IT" sz="4400" dirty="0" smtClean="0">
                <a:latin typeface="Calibri" pitchFamily="34" charset="0"/>
              </a:rPr>
              <a:t>/</a:t>
            </a:r>
            <a:r>
              <a:rPr lang="it-IT" sz="4400" dirty="0" err="1" smtClean="0">
                <a:latin typeface="Calibri" pitchFamily="34" charset="0"/>
              </a:rPr>
              <a:t>million</a:t>
            </a:r>
            <a:r>
              <a:rPr lang="it-IT" sz="4400" dirty="0" smtClean="0">
                <a:latin typeface="Calibri" pitchFamily="34" charset="0"/>
              </a:rPr>
              <a:t> $ GERD)</a:t>
            </a:r>
            <a:endParaRPr lang="it-IT" sz="4400" dirty="0">
              <a:latin typeface="Calibri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8891441" cy="468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sr.photos3.fotosearch.com/bthumb/CSP/CSP359/k35927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329810">
            <a:off x="4743561" y="2371611"/>
            <a:ext cx="1008112" cy="670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0" y="0"/>
            <a:ext cx="10080624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sz="4400" dirty="0" smtClean="0">
                <a:latin typeface="Calibri" pitchFamily="34" charset="0"/>
              </a:rPr>
              <a:t>Produttività (citazioni/</a:t>
            </a:r>
            <a:r>
              <a:rPr lang="it-IT" sz="4400" dirty="0" err="1" smtClean="0">
                <a:latin typeface="Calibri" pitchFamily="34" charset="0"/>
              </a:rPr>
              <a:t>million</a:t>
            </a:r>
            <a:r>
              <a:rPr lang="it-IT" sz="4400" dirty="0" smtClean="0">
                <a:latin typeface="Calibri" pitchFamily="34" charset="0"/>
              </a:rPr>
              <a:t> $ GERD)</a:t>
            </a:r>
            <a:endParaRPr lang="it-IT" sz="4400" dirty="0">
              <a:latin typeface="Calibri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14375"/>
            <a:ext cx="7932737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sr.photos3.fotosearch.com/bthumb/CSP/CSP359/k35927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977738">
            <a:off x="7128660" y="2473605"/>
            <a:ext cx="1008112" cy="670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0" y="0"/>
            <a:ext cx="10080624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sz="4400" dirty="0" smtClean="0">
                <a:latin typeface="Calibri" pitchFamily="34" charset="0"/>
              </a:rPr>
              <a:t>Produttività (articoli/ricercatore)</a:t>
            </a:r>
            <a:endParaRPr lang="it-IT" sz="4400" dirty="0">
              <a:latin typeface="Calibri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19150"/>
            <a:ext cx="7942263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sr.photos3.fotosearch.com/bthumb/CSP/CSP359/k35927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551207">
            <a:off x="6840627" y="1969549"/>
            <a:ext cx="1008112" cy="670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0" y="0"/>
            <a:ext cx="10080624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sz="4400" dirty="0" smtClean="0">
                <a:latin typeface="Calibri" pitchFamily="34" charset="0"/>
              </a:rPr>
              <a:t>Produttività</a:t>
            </a:r>
            <a:endParaRPr lang="it-IT" sz="4400" dirty="0">
              <a:latin typeface="Calibri" pitchFamily="34" charset="0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0" y="5373216"/>
            <a:ext cx="9144000" cy="1484784"/>
            <a:chOff x="0" y="5373216"/>
            <a:chExt cx="9144000" cy="1484784"/>
          </a:xfrm>
        </p:grpSpPr>
        <p:sp>
          <p:nvSpPr>
            <p:cNvPr id="7" name="CasellaDiTesto 6"/>
            <p:cNvSpPr txBox="1"/>
            <p:nvPr/>
          </p:nvSpPr>
          <p:spPr>
            <a:xfrm>
              <a:off x="0" y="5373216"/>
              <a:ext cx="9144000" cy="12003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Of particular note is Italy, which </a:t>
              </a:r>
              <a:r>
                <a:rPr lang="en-US" sz="2400" dirty="0" smtClean="0"/>
                <a:t>shows </a:t>
              </a:r>
              <a:r>
                <a:rPr lang="en-US" sz="2400" dirty="0"/>
                <a:t>a very high but broadly stable productivity per </a:t>
              </a:r>
              <a:r>
                <a:rPr lang="en-US" sz="2400" dirty="0" smtClean="0"/>
                <a:t>researcher</a:t>
              </a:r>
              <a:r>
                <a:rPr lang="en-US" sz="2400" dirty="0"/>
                <a:t>; </a:t>
              </a:r>
              <a:r>
                <a:rPr lang="en-US" sz="2400" dirty="0" smtClean="0"/>
                <a:t>… </a:t>
              </a:r>
              <a:r>
                <a:rPr lang="en-US" sz="2400" dirty="0"/>
                <a:t>this </a:t>
              </a:r>
              <a:r>
                <a:rPr lang="en-US" sz="2400" dirty="0" smtClean="0"/>
                <a:t>indicator </a:t>
              </a:r>
              <a:r>
                <a:rPr lang="en-US" sz="2400" dirty="0"/>
                <a:t>may be </a:t>
              </a:r>
              <a:r>
                <a:rPr lang="en-US" sz="2400" dirty="0" smtClean="0"/>
                <a:t>overestimated </a:t>
              </a:r>
              <a:r>
                <a:rPr lang="en-US" sz="2400" dirty="0"/>
                <a:t>owing to underestimation </a:t>
              </a:r>
              <a:r>
                <a:rPr lang="en-US" sz="2400" dirty="0" smtClean="0"/>
                <a:t>of </a:t>
              </a:r>
              <a:r>
                <a:rPr lang="en-US" sz="2400" dirty="0"/>
                <a:t>researcher counts for Italy </a:t>
              </a:r>
              <a:endParaRPr lang="it-IT" sz="2400" dirty="0"/>
            </a:p>
          </p:txBody>
        </p:sp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36296" y="6293816"/>
              <a:ext cx="1907704" cy="564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548680"/>
            <a:ext cx="6084168" cy="415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/>
          <p:cNvSpPr txBox="1"/>
          <p:nvPr/>
        </p:nvSpPr>
        <p:spPr>
          <a:xfrm>
            <a:off x="0" y="2492896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800" b="1" dirty="0" smtClean="0"/>
              <a:t>SEMPLIFICAZIONE</a:t>
            </a:r>
            <a:endParaRPr lang="it-IT" sz="8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0" y="0"/>
            <a:ext cx="10080624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sz="4400" dirty="0" smtClean="0">
                <a:latin typeface="Calibri" pitchFamily="34" charset="0"/>
              </a:rPr>
              <a:t>Semplificazione vs. </a:t>
            </a:r>
            <a:r>
              <a:rPr lang="it-IT" sz="4400" dirty="0" err="1" smtClean="0">
                <a:latin typeface="Calibri" pitchFamily="34" charset="0"/>
              </a:rPr>
              <a:t>complessita</a:t>
            </a:r>
            <a:r>
              <a:rPr lang="it-IT" sz="4400" dirty="0" smtClean="0">
                <a:latin typeface="Calibri" pitchFamily="34" charset="0"/>
              </a:rPr>
              <a:t>?</a:t>
            </a:r>
            <a:endParaRPr lang="it-IT" sz="4400" dirty="0">
              <a:latin typeface="Calibri" pitchFamily="34" charset="0"/>
            </a:endParaRPr>
          </a:p>
        </p:txBody>
      </p:sp>
      <p:pic>
        <p:nvPicPr>
          <p:cNvPr id="31746" name="Picture 2" descr="http://blogs.scientificamerican.com/beautiful-minds/files/2013/05/Semendeferi-Damasio1-300x2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488832" cy="5391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cookross.com/ubll/img/headers/brai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7167485" cy="5373216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 rot="279339">
            <a:off x="5094865" y="1028878"/>
            <a:ext cx="2984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Cooper Black" pitchFamily="18" charset="0"/>
              </a:rPr>
              <a:t>PROFESSORI</a:t>
            </a:r>
          </a:p>
        </p:txBody>
      </p:sp>
      <p:sp>
        <p:nvSpPr>
          <p:cNvPr id="7" name="CasellaDiTesto 6"/>
          <p:cNvSpPr txBox="1"/>
          <p:nvPr/>
        </p:nvSpPr>
        <p:spPr>
          <a:xfrm rot="20128831">
            <a:off x="764615" y="1399159"/>
            <a:ext cx="2490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C000"/>
                </a:solidFill>
                <a:latin typeface="Cooper Black" pitchFamily="18" charset="0"/>
              </a:rPr>
              <a:t>STUDENTI</a:t>
            </a:r>
            <a:endParaRPr lang="it-IT" sz="3200" b="1" dirty="0">
              <a:solidFill>
                <a:srgbClr val="FFC000"/>
              </a:solidFill>
              <a:latin typeface="Cooper Black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 rot="2339581">
            <a:off x="1001676" y="4722014"/>
            <a:ext cx="2028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oper Black" pitchFamily="18" charset="0"/>
              </a:rPr>
              <a:t>TECNICI</a:t>
            </a:r>
            <a:endParaRPr lang="it-IT" sz="3200" b="1" dirty="0">
              <a:solidFill>
                <a:schemeClr val="tx2">
                  <a:lumMod val="60000"/>
                  <a:lumOff val="4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 rot="16486090">
            <a:off x="5798602" y="3828593"/>
            <a:ext cx="4085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00B050"/>
                </a:solidFill>
                <a:latin typeface="Cooper Black" pitchFamily="18" charset="0"/>
              </a:rPr>
              <a:t>AMMINISTRATIVI</a:t>
            </a:r>
            <a:endParaRPr lang="it-IT" sz="3200" b="1" dirty="0">
              <a:solidFill>
                <a:srgbClr val="00B050"/>
              </a:solidFill>
              <a:latin typeface="Cooper Black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 rot="438793">
            <a:off x="3668879" y="756589"/>
            <a:ext cx="1041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accent4">
                    <a:lumMod val="75000"/>
                  </a:schemeClr>
                </a:solidFill>
                <a:latin typeface="Cooper Black" pitchFamily="18" charset="0"/>
              </a:rPr>
              <a:t>FFO</a:t>
            </a:r>
            <a:endParaRPr lang="it-IT" sz="3200" b="1" dirty="0">
              <a:solidFill>
                <a:schemeClr val="accent4">
                  <a:lumMod val="75000"/>
                </a:schemeClr>
              </a:solidFill>
              <a:latin typeface="Cooper Black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 rot="438793">
            <a:off x="6743618" y="468557"/>
            <a:ext cx="1372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00FF"/>
                </a:solidFill>
                <a:latin typeface="Cooper Black" pitchFamily="18" charset="0"/>
              </a:rPr>
              <a:t>MIUR</a:t>
            </a:r>
            <a:endParaRPr lang="it-IT" sz="3200" b="1" dirty="0">
              <a:solidFill>
                <a:srgbClr val="FF00FF"/>
              </a:solidFill>
              <a:latin typeface="Cooper Black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 rot="438793">
            <a:off x="2926202" y="5818232"/>
            <a:ext cx="1991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00FF"/>
                </a:solidFill>
                <a:latin typeface="Cooper Black" pitchFamily="18" charset="0"/>
              </a:rPr>
              <a:t>SENATO</a:t>
            </a:r>
            <a:endParaRPr lang="it-IT" sz="3200" b="1" dirty="0">
              <a:solidFill>
                <a:srgbClr val="FF00FF"/>
              </a:solidFill>
              <a:latin typeface="Cooper Black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 rot="20209500">
            <a:off x="5867339" y="5851575"/>
            <a:ext cx="1087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 smtClean="0">
                <a:solidFill>
                  <a:srgbClr val="3333CC"/>
                </a:solidFill>
                <a:latin typeface="Cooper Black" pitchFamily="18" charset="0"/>
              </a:rPr>
              <a:t>CdA</a:t>
            </a:r>
            <a:endParaRPr lang="it-IT" sz="3200" b="1" dirty="0">
              <a:solidFill>
                <a:srgbClr val="3333CC"/>
              </a:solidFill>
              <a:latin typeface="Cooper Black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 rot="438793">
            <a:off x="311282" y="684581"/>
            <a:ext cx="1851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accent4">
                    <a:lumMod val="75000"/>
                  </a:schemeClr>
                </a:solidFill>
                <a:latin typeface="Cooper Black" pitchFamily="18" charset="0"/>
              </a:rPr>
              <a:t>ANVUR</a:t>
            </a:r>
            <a:endParaRPr lang="it-IT" sz="3200" b="1" dirty="0">
              <a:solidFill>
                <a:schemeClr val="accent4">
                  <a:lumMod val="75000"/>
                </a:schemeClr>
              </a:solidFill>
              <a:latin typeface="Cooper Black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 rot="19175798">
            <a:off x="378340" y="2680386"/>
            <a:ext cx="1154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00CC00"/>
                </a:solidFill>
                <a:latin typeface="Cooper Black" pitchFamily="18" charset="0"/>
              </a:rPr>
              <a:t>VQR</a:t>
            </a:r>
            <a:endParaRPr lang="it-IT" sz="3200" b="1" dirty="0">
              <a:solidFill>
                <a:srgbClr val="00CC00"/>
              </a:solidFill>
              <a:latin typeface="Cooper Black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 rot="20724233">
            <a:off x="654503" y="6042643"/>
            <a:ext cx="1904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00CC00"/>
                </a:solidFill>
                <a:latin typeface="Cooper Black" pitchFamily="18" charset="0"/>
              </a:rPr>
              <a:t>CINECA</a:t>
            </a:r>
            <a:endParaRPr lang="it-IT" sz="3200" b="1" dirty="0">
              <a:solidFill>
                <a:srgbClr val="00CC00"/>
              </a:solidFill>
              <a:latin typeface="Cooper Black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 rot="1036460">
            <a:off x="50814" y="4949026"/>
            <a:ext cx="1596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accent4">
                    <a:lumMod val="75000"/>
                  </a:schemeClr>
                </a:solidFill>
                <a:latin typeface="Cooper Black" pitchFamily="18" charset="0"/>
              </a:rPr>
              <a:t>U-GOV</a:t>
            </a:r>
            <a:endParaRPr lang="it-IT" sz="3200" b="1" dirty="0">
              <a:solidFill>
                <a:schemeClr val="accent4">
                  <a:lumMod val="75000"/>
                </a:schemeClr>
              </a:solidFill>
              <a:latin typeface="Cooper Black" pitchFamily="18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 rot="21370952">
            <a:off x="1346557" y="135890"/>
            <a:ext cx="41015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accent5">
                    <a:lumMod val="75000"/>
                  </a:schemeClr>
                </a:solidFill>
                <a:latin typeface="Cooper Black" pitchFamily="18" charset="0"/>
              </a:rPr>
              <a:t>PUNTI ORGANICO</a:t>
            </a:r>
            <a:endParaRPr lang="it-IT" sz="3200" b="1" dirty="0">
              <a:solidFill>
                <a:schemeClr val="accent5">
                  <a:lumMod val="75000"/>
                </a:schemeClr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8991507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thecontentauthority.com/blog/wp-content/uploads/2013/06/social-media-disa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548680"/>
            <a:ext cx="5616624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49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"/>
          <p:cNvSpPr txBox="1">
            <a:spLocks noChangeArrowheads="1"/>
          </p:cNvSpPr>
          <p:nvPr/>
        </p:nvSpPr>
        <p:spPr bwMode="auto">
          <a:xfrm>
            <a:off x="0" y="0"/>
            <a:ext cx="10080624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sz="4400" dirty="0" smtClean="0">
                <a:latin typeface="Calibri" pitchFamily="34" charset="0"/>
              </a:rPr>
              <a:t>Reclutamento: Italia</a:t>
            </a:r>
            <a:endParaRPr lang="it-IT" sz="4400" dirty="0">
              <a:latin typeface="Calibri" pitchFamily="34" charset="0"/>
            </a:endParaRPr>
          </a:p>
        </p:txBody>
      </p:sp>
      <p:cxnSp>
        <p:nvCxnSpPr>
          <p:cNvPr id="21" name="Connettore 2 20"/>
          <p:cNvCxnSpPr/>
          <p:nvPr/>
        </p:nvCxnSpPr>
        <p:spPr>
          <a:xfrm>
            <a:off x="1763688" y="836712"/>
            <a:ext cx="0" cy="475252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0" name="Picture 2" descr="http://abilitazione.miur.it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3362325" cy="1314451"/>
          </a:xfrm>
          <a:prstGeom prst="rect">
            <a:avLst/>
          </a:prstGeom>
          <a:noFill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636912"/>
            <a:ext cx="3565740" cy="206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97152"/>
            <a:ext cx="1514743" cy="176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5085184"/>
            <a:ext cx="3168351" cy="146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uppo 14"/>
          <p:cNvGrpSpPr/>
          <p:nvPr/>
        </p:nvGrpSpPr>
        <p:grpSpPr>
          <a:xfrm>
            <a:off x="5652120" y="188640"/>
            <a:ext cx="3339920" cy="6192688"/>
            <a:chOff x="5652120" y="188640"/>
            <a:chExt cx="3339920" cy="6192688"/>
          </a:xfrm>
        </p:grpSpPr>
        <p:cxnSp>
          <p:nvCxnSpPr>
            <p:cNvPr id="26" name="Connettore 2 25"/>
            <p:cNvCxnSpPr/>
            <p:nvPr/>
          </p:nvCxnSpPr>
          <p:spPr>
            <a:xfrm>
              <a:off x="7308304" y="908720"/>
              <a:ext cx="0" cy="547260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897" name="Picture 9" descr="http://png-4.findicons.com/files/icons/2711/free_icons_for_windows8_metro/512/university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52120" y="188640"/>
              <a:ext cx="1428601" cy="1428601"/>
            </a:xfrm>
            <a:prstGeom prst="rect">
              <a:avLst/>
            </a:prstGeom>
            <a:noFill/>
          </p:spPr>
        </p:pic>
        <p:sp>
          <p:nvSpPr>
            <p:cNvPr id="28" name="CasellaDiTesto 27"/>
            <p:cNvSpPr txBox="1"/>
            <p:nvPr/>
          </p:nvSpPr>
          <p:spPr>
            <a:xfrm>
              <a:off x="6444208" y="2060848"/>
              <a:ext cx="1872208" cy="46166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2400" dirty="0" smtClean="0"/>
                <a:t>Commissione</a:t>
              </a:r>
              <a:endParaRPr lang="it-IT" sz="2400" dirty="0"/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6444208" y="2852936"/>
              <a:ext cx="1872208" cy="46166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sz="2400" dirty="0" smtClean="0"/>
                <a:t>REFEREE</a:t>
              </a:r>
              <a:endParaRPr lang="it-IT" sz="2400" dirty="0"/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6444208" y="3789040"/>
              <a:ext cx="1872208" cy="830997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sz="2400" dirty="0" smtClean="0"/>
                <a:t>Senato Accademico</a:t>
              </a:r>
              <a:endParaRPr lang="it-IT" sz="2400" dirty="0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6444208" y="4869160"/>
              <a:ext cx="1872208" cy="46166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sz="2400" dirty="0" err="1" smtClean="0"/>
                <a:t>CdA</a:t>
              </a:r>
              <a:endParaRPr lang="it-IT" sz="2400" dirty="0"/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7668344" y="260648"/>
              <a:ext cx="1323696" cy="83099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it-IT" sz="2400" b="1" dirty="0" smtClean="0"/>
                <a:t>Punti</a:t>
              </a:r>
            </a:p>
            <a:p>
              <a:pPr algn="ctr"/>
              <a:r>
                <a:rPr lang="it-IT" sz="2400" b="1" dirty="0" smtClean="0"/>
                <a:t>Organico</a:t>
              </a:r>
              <a:endParaRPr lang="it-IT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"/>
          <p:cNvSpPr txBox="1">
            <a:spLocks noChangeArrowheads="1"/>
          </p:cNvSpPr>
          <p:nvPr/>
        </p:nvSpPr>
        <p:spPr bwMode="auto">
          <a:xfrm>
            <a:off x="0" y="0"/>
            <a:ext cx="10080624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sz="4400" dirty="0" smtClean="0">
                <a:latin typeface="Calibri" pitchFamily="34" charset="0"/>
              </a:rPr>
              <a:t>Reclutamento: USA</a:t>
            </a:r>
            <a:endParaRPr lang="it-IT" sz="4400" dirty="0">
              <a:latin typeface="Calibri" pitchFamily="34" charset="0"/>
            </a:endParaRPr>
          </a:p>
        </p:txBody>
      </p:sp>
      <p:pic>
        <p:nvPicPr>
          <p:cNvPr id="38916" name="Picture 4" descr="http://cv5.pl/wp-content/uploads/2013/04/cv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43974"/>
            <a:ext cx="3384376" cy="4649774"/>
          </a:xfrm>
          <a:prstGeom prst="rect">
            <a:avLst/>
          </a:prstGeom>
          <a:noFill/>
        </p:spPr>
      </p:pic>
      <p:pic>
        <p:nvPicPr>
          <p:cNvPr id="38918" name="Picture 6" descr="http://www.motionbuzz.com/wp-content/uploads/testimonial-ufpathlab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74674"/>
            <a:ext cx="3024336" cy="3872398"/>
          </a:xfrm>
          <a:prstGeom prst="rect">
            <a:avLst/>
          </a:prstGeom>
          <a:noFill/>
        </p:spPr>
      </p:pic>
      <p:pic>
        <p:nvPicPr>
          <p:cNvPr id="38914" name="Picture 2" descr="http://cpmire.ie/wp-content/uploads/2014/05/Job-interview-p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717032"/>
            <a:ext cx="3960440" cy="2638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francescoficetola.it/wp-content/uploads/2012/02/corriere-regno-dei-raccomandat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7067550" cy="5915026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539552" y="2636912"/>
            <a:ext cx="8261813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dirty="0" err="1" smtClean="0"/>
              <a:t>Responsabilizzazione</a:t>
            </a:r>
            <a:r>
              <a:rPr lang="en-US" sz="3200" dirty="0" smtClean="0"/>
              <a:t> </a:t>
            </a:r>
            <a:r>
              <a:rPr lang="en-US" sz="3200" dirty="0" err="1" smtClean="0"/>
              <a:t>degli</a:t>
            </a:r>
            <a:r>
              <a:rPr lang="en-US" sz="3200" dirty="0" smtClean="0"/>
              <a:t> </a:t>
            </a:r>
            <a:r>
              <a:rPr lang="en-US" sz="3200" dirty="0" err="1" smtClean="0"/>
              <a:t>Atenei</a:t>
            </a:r>
            <a:endParaRPr lang="en-US" sz="3200" dirty="0" smtClean="0"/>
          </a:p>
          <a:p>
            <a:pPr algn="ctr"/>
            <a:r>
              <a:rPr lang="en-US" sz="3200" dirty="0" smtClean="0"/>
              <a:t>FFO </a:t>
            </a:r>
            <a:r>
              <a:rPr lang="en-US" sz="3200" dirty="0" err="1" smtClean="0"/>
              <a:t>su</a:t>
            </a:r>
            <a:r>
              <a:rPr lang="en-US" sz="3200" dirty="0" smtClean="0"/>
              <a:t> base </a:t>
            </a:r>
            <a:r>
              <a:rPr lang="en-US" sz="3200" dirty="0" err="1" smtClean="0"/>
              <a:t>premiale</a:t>
            </a:r>
            <a:r>
              <a:rPr lang="en-US" sz="3200" dirty="0" smtClean="0"/>
              <a:t> (</a:t>
            </a:r>
            <a:r>
              <a:rPr lang="en-US" sz="3200" dirty="0" err="1" smtClean="0"/>
              <a:t>qualità</a:t>
            </a:r>
            <a:r>
              <a:rPr lang="en-US" sz="3200" dirty="0" smtClean="0"/>
              <a:t> del </a:t>
            </a:r>
            <a:r>
              <a:rPr lang="en-US" sz="3200" dirty="0" err="1" smtClean="0"/>
              <a:t>Reclutamento</a:t>
            </a:r>
            <a:r>
              <a:rPr lang="en-US" sz="3200" dirty="0" smtClean="0"/>
              <a:t>)</a:t>
            </a:r>
          </a:p>
          <a:p>
            <a:pPr algn="ctr"/>
            <a:r>
              <a:rPr lang="en-US" sz="3200" dirty="0" err="1" smtClean="0"/>
              <a:t>Semplificazione</a:t>
            </a:r>
            <a:r>
              <a:rPr lang="en-US" sz="3200" dirty="0" smtClean="0"/>
              <a:t> </a:t>
            </a:r>
            <a:r>
              <a:rPr lang="en-US" sz="3200" dirty="0" err="1" smtClean="0"/>
              <a:t>delle</a:t>
            </a:r>
            <a:r>
              <a:rPr lang="en-US" sz="3200" dirty="0" smtClean="0"/>
              <a:t> procedure di ASN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0" y="0"/>
            <a:ext cx="10080624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sz="4400" dirty="0" smtClean="0">
                <a:latin typeface="Calibri" pitchFamily="34" charset="0"/>
              </a:rPr>
              <a:t>Gestione degli ordini: l’Italia &amp; il MEPA</a:t>
            </a:r>
            <a:endParaRPr lang="it-IT" sz="4400" dirty="0">
              <a:latin typeface="Calibri" pitchFamily="34" charset="0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242448" cy="291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61048"/>
            <a:ext cx="8510736" cy="255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7146081" y="6488668"/>
            <a:ext cx="1997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Da R. Grasso, UNIPI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0" y="0"/>
            <a:ext cx="10080624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sz="4400" dirty="0" smtClean="0">
                <a:latin typeface="Calibri" pitchFamily="34" charset="0"/>
              </a:rPr>
              <a:t>Gestione degli ordini: Europa</a:t>
            </a:r>
            <a:endParaRPr lang="it-IT" sz="4400" dirty="0">
              <a:latin typeface="Calibri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51970" cy="524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415" y="3212976"/>
            <a:ext cx="8782586" cy="36450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Ovale 4"/>
          <p:cNvSpPr/>
          <p:nvPr/>
        </p:nvSpPr>
        <p:spPr>
          <a:xfrm>
            <a:off x="4211960" y="4437112"/>
            <a:ext cx="2592288" cy="7200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0" y="0"/>
            <a:ext cx="10080624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sz="4400" dirty="0" err="1" smtClean="0">
                <a:latin typeface="Calibri" pitchFamily="34" charset="0"/>
              </a:rPr>
              <a:t>Corruzione…</a:t>
            </a:r>
            <a:endParaRPr lang="it-IT" sz="4400" dirty="0">
              <a:latin typeface="Calibri" pitchFamily="34" charset="0"/>
            </a:endParaRPr>
          </a:p>
        </p:txBody>
      </p:sp>
      <p:pic>
        <p:nvPicPr>
          <p:cNvPr id="40962" name="Picture 2" descr="http://www.riparteilfuturo.it/wp-content/uploads/2013/02/indice-corruzione-europa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59842"/>
            <a:ext cx="6120680" cy="6198158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2051720" y="2348880"/>
            <a:ext cx="4903970" cy="21236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400" dirty="0" err="1" smtClean="0"/>
              <a:t>Esenzione</a:t>
            </a:r>
            <a:r>
              <a:rPr lang="en-US" sz="4400" dirty="0" smtClean="0"/>
              <a:t> </a:t>
            </a:r>
            <a:r>
              <a:rPr lang="en-US" sz="4400" dirty="0" err="1" smtClean="0"/>
              <a:t>dal</a:t>
            </a:r>
            <a:r>
              <a:rPr lang="en-US" sz="4400" dirty="0" smtClean="0"/>
              <a:t> MEPA </a:t>
            </a:r>
          </a:p>
          <a:p>
            <a:pPr algn="ctr"/>
            <a:r>
              <a:rPr lang="en-US" sz="4400" dirty="0" smtClean="0"/>
              <a:t>per le </a:t>
            </a:r>
            <a:r>
              <a:rPr lang="en-US" sz="4400" dirty="0" err="1" smtClean="0"/>
              <a:t>spese</a:t>
            </a:r>
            <a:r>
              <a:rPr lang="en-US" sz="4400" dirty="0" smtClean="0"/>
              <a:t> </a:t>
            </a:r>
            <a:r>
              <a:rPr lang="en-US" sz="4400" dirty="0" err="1" smtClean="0"/>
              <a:t>su</a:t>
            </a:r>
            <a:endParaRPr lang="en-US" sz="4400" dirty="0" smtClean="0"/>
          </a:p>
          <a:p>
            <a:pPr algn="ctr"/>
            <a:r>
              <a:rPr lang="en-US" sz="4400" dirty="0" err="1" smtClean="0"/>
              <a:t>Fondi</a:t>
            </a:r>
            <a:r>
              <a:rPr lang="en-US" sz="4400" dirty="0" smtClean="0"/>
              <a:t> di Ricerca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0" y="0"/>
            <a:ext cx="10080624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sz="4400" dirty="0" smtClean="0">
                <a:latin typeface="Calibri" pitchFamily="34" charset="0"/>
              </a:rPr>
              <a:t>Università &amp; Sistema Paese</a:t>
            </a:r>
            <a:endParaRPr lang="it-IT" sz="4400" dirty="0">
              <a:latin typeface="Calibri" pitchFamily="34" charset="0"/>
            </a:endParaRPr>
          </a:p>
        </p:txBody>
      </p:sp>
      <p:pic>
        <p:nvPicPr>
          <p:cNvPr id="26630" name="Picture 6" descr="http://blog.lamarsh.com/Portals/233483/images/b2.%207%20Obstacles%20to%20Coaching%20Change%20Targets%201.8.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8725"/>
            <a:ext cx="9144000" cy="6099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/>
          <p:cNvSpPr txBox="1"/>
          <p:nvPr/>
        </p:nvSpPr>
        <p:spPr>
          <a:xfrm>
            <a:off x="0" y="249289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600" b="1" dirty="0" smtClean="0"/>
              <a:t>INPUT</a:t>
            </a:r>
            <a:endParaRPr lang="it-IT" sz="8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7"/>
          <p:cNvGrpSpPr/>
          <p:nvPr/>
        </p:nvGrpSpPr>
        <p:grpSpPr>
          <a:xfrm>
            <a:off x="107504" y="0"/>
            <a:ext cx="8892480" cy="6741368"/>
            <a:chOff x="0" y="0"/>
            <a:chExt cx="10080625" cy="7559675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4248150" y="7269163"/>
              <a:ext cx="5832475" cy="2905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57347" rIns="90000" bIns="45000"/>
            <a:lstStyle/>
            <a:p>
              <a:pPr algn="r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</a:pPr>
              <a:r>
                <a:rPr lang="it-IT" sz="1400" dirty="0">
                  <a:solidFill>
                    <a:srgbClr val="000000"/>
                  </a:solidFill>
                  <a:ea typeface="Droid Sans" charset="0"/>
                  <a:cs typeface="Droid Sans" charset="0"/>
                </a:rPr>
                <a:t>* Fonte: Eurostat</a:t>
              </a:r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451254" y="6234451"/>
              <a:ext cx="9215438" cy="10418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0876" rIns="90000" bIns="45000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</a:pPr>
              <a:r>
                <a:rPr lang="it-IT" sz="3200" dirty="0">
                  <a:latin typeface="Calibri" pitchFamily="34" charset="0"/>
                </a:rPr>
                <a:t>L'Italia spende l'1,25% del GDP  per </a:t>
              </a:r>
              <a:r>
                <a:rPr lang="it-IT" sz="3200" dirty="0" err="1">
                  <a:latin typeface="Calibri" pitchFamily="34" charset="0"/>
                </a:rPr>
                <a:t>R&amp;S</a:t>
              </a:r>
              <a:r>
                <a:rPr lang="it-IT" sz="3200" dirty="0">
                  <a:latin typeface="Calibri" pitchFamily="34" charset="0"/>
                </a:rPr>
                <a:t> contro una media Europea del 2,03%</a:t>
              </a:r>
            </a:p>
          </p:txBody>
        </p:sp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10080625" cy="6572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62640" rIns="90000" bIns="45000"/>
            <a:lstStyle/>
            <a:p>
              <a: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</a:pPr>
              <a:r>
                <a:rPr lang="it-IT" sz="4400" dirty="0">
                  <a:latin typeface="Calibri" pitchFamily="34" charset="0"/>
                </a:rPr>
                <a:t>Spesa pubblica per </a:t>
              </a:r>
              <a:r>
                <a:rPr lang="it-IT" sz="4400" dirty="0" err="1">
                  <a:latin typeface="Calibri" pitchFamily="34" charset="0"/>
                </a:rPr>
                <a:t>R&amp;S</a:t>
              </a:r>
              <a:r>
                <a:rPr lang="it-IT" sz="4400" dirty="0">
                  <a:latin typeface="Calibri" pitchFamily="34" charset="0"/>
                </a:rPr>
                <a:t>  </a:t>
              </a:r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2964" y="837404"/>
              <a:ext cx="5207878" cy="5411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11" descr="data:image/jpeg;base64,/9j/4AAQSkZJRgABAQAAAQABAAD/2wCEAAkGBxQSEhUSExIUFRUXFxYUFRcVEh8WFBcWGhYaGBYUFRgYICggGBslHBcWITEhJSksLi4uFx8zODMsNygtLisBCgoKDg0OFxAQGC0kIB0rLCwsLCwsLywsLCw3LCwsLCwsLCwsLCwrLCwsLCwsNCwsLCwsLCwrLCwsLCwsLCwwLP/AABEIADwBOAMBIgACEQEDEQH/xAAbAAACAwEBAQAAAAAAAAAAAAAABQMEBgECB//EAEIQAAECAgYFCQUGBQUBAAAAAAEAAgMRBBIhMWGiBUFRUuEGEyJCcYGS0fAVYpGhsRQjMnJzwSRDY4KyBzNUwtIW/8QAGAEBAQEBAQAAAAAAAAAAAAAAAAIBAwT/xAAiEQEBAAIBBAEFAAAAAAAAAAAAAQIRMQMSIUGBEyIyUXH/2gAMAwEAAhEDEQA/ANJXxz8EV8c/BFbHOPJFbHOPJeAFfHPwRXxz8EVsc48kVsc48kBXxz8EV8c/BFbHOPJFbHOPJAV8c/BFfHPwRWxzjyRWxzjyQFfHPwRXxz8EVsc48kVsc48kBXxz8EV8c/BFbHOPJFbHOPJAV8c/BFfHPwRWxzjyRWxzjyQFfHPwRXxz8EVsc48kVsc48kBXxz8FwxMc/BdrY5x5KtSY0teYIJ+dxz8Ec772fguaC5Px6XCbFEeqDqAlLC2aajkJE10p/c4f+Vc6eV9BZzuOfgu18c/BMX8h4wtbSXE+8QR/iEqp1BpVGtis5xm8ywjutB7L1lwynoSV8c/Bc53HPwUTaSHNDmumDd0h5KtRYUSPHbBhvDSWl0z0riLNUr1Mmxd533s/BHO45+CZM5DRj+KkuHZIf9Svf/wkT/lRPEP/AAr+nl+grETHPwXa+OfgrVI5JUuGJsiiJLU4TJ77Esh0pzXc3Fa6G/UC6wyvkSBbgbVNxs5FgxMc/BHO45+Cr0mLLXnCs6D5PxqVD51scttIlIWdliSW8A5zHPwXOdxz8FHpChRaNGZDfFL6wcTcAJAESPeVRpsd02gOIm5rZzBIBMjIJZq6DLncc/Bdr45+CuwuRkcgOFJvANw19yoaU0fGob2CJEL2PsJsEjqM5bbD2hbcMpNj1Xxz8Fzncc/BDn45x5JZSozi5rQ8trOkSCCZSJsHcpDMRMc/Bdr45+Ct0rknHhMc80kya0uNg1DsS+ixS5jCTaWtJ6YvIBOpbcbORLXxz8EIrY5x5IWAnjmautBJkP8AJq566qu6Lh1nHs93aJpJsXKNQA0dMEuvlMatWzZ3qWNRSXBwda38N0jtnr7JKxEeRMzlcdUgNR7bZ96rHSDQWgPBBLqxBEgJdH5/RdtSDsWjhzTMTlrrWyMrRLvvSilwCw65ajWb8DjansF4cDJwOqyXwVbSkKTCSb9cxeDjrkfmsym5sJJ45monjmaj11UeuquQJ45monjmaj11UeuqgJ45monjmaj11UeuqgJ45monjmaj11UeuqgJ45monjmaj11UeuqgJ45mqlSzj82q766qpUv1+FBsP9PHyobPWoJbyp0zSG0nmoUQMbVrWjs2EbVzkbSqtFYPVwS3TEWdMn/TOzebtXfLL7JocZyipkIzL2xBrFx+biD8u1brQmmYdKhB4lsc06j39/wXzmmRRK//ABTjkRFqQnE2Bzqw7CXEfIj4qennd6opaeon2elOa2YhxRWaJ2BwE7J7RPwo5Ku/j4f5HaxtGxS8rKQHxoIF4me4NdO/84VPQT6tMadjHbN5uxZxmN/yop7oVGiPhmTgLCsGNJUwgO+0C0Aylt/vT/lPS61GiD3T9Cs42N0G/lG7sVdXK78DQcluVkR0QQKRIk/gcNfqywptyz0e2PR3EWPb0muF4Pb8FgtEmvSYZbaGElxsl2THxWx03pYMgvJOritxy3jdjHtj14bX6yATaL9a2v8Ap88Ci/3n9liIEIthMabwLfw33rS8kKTVo4GJKjpXVEXLV38ZC/I/WN1u1ZymHpM/UZrG8Nic8pItakwj7r9m63ak1M/Ez9RmzeGxZn+Q+swI7Ww2kkABjSSbh0QqGloMKmUdzGkPBBqkHrDHUUtjUycGXuN+gWb5EaUMOtAccW9kyB5H+1d7n6FWhxXSMOITzjLHTIExqdbt+qqxz95D/PtG6dic8qYdV4pLBtEQC8t1mWu6fcdqSx3TfDI3pi7dOxeazVH1PTkQfZ436bvovntBP3UO3qM6zd0LU6Tps4MQTvY76LLUH/ah/kZu7oXTq3dgnnjmahHrqoXIEvUmploR0nGy2zULrZ3ap1Utq4ZW+asUGG4vFWw4sEuwy2rceQ9IPwI2bLSMLkvpOji5ziJNFzQQOkRebLrVfMesZAGsLZGQnYLda8RHi0lpMhP8AM8BbbxXWyUeoTSALCAG/hkLDK0CWKjp8UBhEjdbY2/UPWCleS0VnWN2kC/sVDSc3NBAIFk21RPVrnKyyxL4g5yehtrvc9ocGw3OkWt1dih01RebjOAHRPSbINlI22TVjQbZNpBl/KIuAv7OxWDRvtEKAdbXcy+wTq3g9wHzUybx0JaJQmCjOBYC90N0WZaJgTAbL5qjoyCDR6QS0EgNkS1sxfcmECPzkakSHR5pzG2CUm2BUtEj+GpNmpnVGKrxufI8ugt+xh1UVuclOq2ctiraFhh0eGCJgm0ENlcVclOg3XRbeiPpdrVbQDP4iHZrPVGw7FPvH4F7RdHaaVFaWNLRXkC1shI2SXigU5sZ7YcSBDk6ybWAEGV85lT6GP8AFxTKz7zUN7aLUaHjw3kshwRBiFpqPkHSsutJkqnr+hHS4NR7mX1XETk3UVDL1Jq65pmZgznbNrZz161yrhlb5riCXqTVSpY9SartXDK3zVKljDKEHvQlIqwWD3R9FynQOceHh5aQCLADYZHX2JZAj1WQx7jfop2Oe9zA0gTa5xm2tc4DaFe/Albo5pM3vc/YDIN7wL+9M3U5rG3gAY2d5S/7HFN8SXZDH7uUrdHiYLqzyLqwFUdjZ1R8FndrgQwwYjjGcCJiqwECxutxBuJ+gCjob5R5/wBM7N5uxMIzbLsrfNKHOlEJ/pnUB127Fk5DykRw9pa642FLxo+Dsn/c4/VypikzDrbQx5HaGkgqc0ZwaCHxZkA2vLhdscSCqtDKFFbDbJjRdcLO7YEvgxXUh04lgYf9uyYOoun5Wqs2kmrM3glju0Wg94IPxQykisH6wQ02XscZSM9hIPxWW+Awpfqxqk0TSKsJo7fqo6WMMoS9seqxg939ymIv02JWjQj+ps3WbVUpf42fqM1DeGxEB9Z8M4xdQPUZtXaUOnD/AFIeoDrDYsvIbCl9CXuj6JG4FlWKJzY590pltYzGO3uRCpVw7ArsKFNl3Wf1RvlbaGBpYe3UQR2jt7Fngyo9kPUHtLfyumJbbDMfBe4LiycO2QFZn5dbe4y7jguOHOOY4fiY9p7WVhWHdf8AFLdh9Hpc2EbW/soKCPuof5G6m7oSwUi2r3JnQR91Ds6jOq3dCZUTy9SahFXDK3zQpBVwyDzXuDELTMDILcDakPtN26zw8Ue03brPDxTY2FH0gCRNssSwSGMwV6pVNY01QwuumZSulID52rG+03brPDxR7Tdus8PFV30bOLTGAAtmZ9UNkW4G4KhS6UX2SkNlQeazftN26zw8Ue03brPDxWXK0aah0vm2RWVCecAE6oEpTvGu9S6M0m6C17Q0muLLJVTb0r8fkFlPabt1nh4o9pu3WeHikysGn0VTOZcXVC6bS2QAbfjaih0ypCiw6hPOACcgJSnq13rMe03brPDxR7Tdus8PFO6jUaOp5hBzSyvDd+JhbIdotsKsM0myGDzMCo4iVY9Ige7dJY/2m7dZ4eKPabt1nh4pMrBqNE03mXl9Qum0tkAG365qCgRjCiNeGzqmcqoExrE5rPe03brPDxR7Tdus8PFZ3UaGmRA97nhlUOJdKqDKd9vaoauGQeaSe03brPDxR7Tdus8PFNh1VwyDzVOltwyDzVH2m7dZ4eKhi08nqt+HFBQpcWQh/pM/dNtDGZhm/wC7iap/zAkdIFarPU0NEtgVygUksqyANVrgJid7ppsaqrhkHmirhkHmkntN26zw8Ue03brPDxQN4zbLsg80ipxkXn+mdUuu1SO0k49Vnw4qhSoxdWsAm2qZbKwP7JseNHxplw/pxP8AArTNh9BtnVHUGztWSooqkka2ubbsIkU4ZpF1UCqywAXYdqbHilMkYg3mB4slaw25XFUdHxaz6hP4w5neR0fnJTx6SSQZNEibhqIIIOEilsOFIggmYII7k2NPDi14bHStIE+iL9fzSXSMWQhj3P8AsVPDpZFaxtrnOuumZmWE1RpfTqz1NkJdpP7psM9Durc3+aNqn1Iat0kdOHZ/Nh9WXWCUUCMWVQJGReRP3g0H/EKeLTDNpk2xzXCzWDNNijRo/TaPeA+a1dCbNl3Wf1QeucVj4UOTg62wg/OacwNIuAlVbeTaNpJ2psW9IQCJOaOk0zHRkDtacCLEkpjw1wLZ1XCs3aBracQbExiaQceqz4cUtpJrAiQHSrCWokWywMgmx5oceb2jFaygt+6h2dRvUG6MVjoDKrg4ajNOYGkXNa0VWWAC7YO1Nh/VwyDzQkntN26zw8UIP//Z"/>
          <p:cNvSpPr>
            <a:spLocks noChangeAspect="1" noChangeArrowheads="1"/>
          </p:cNvSpPr>
          <p:nvPr/>
        </p:nvSpPr>
        <p:spPr bwMode="auto">
          <a:xfrm>
            <a:off x="449662" y="188640"/>
            <a:ext cx="247118" cy="23783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039245" cy="573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sr.photos3.fotosearch.com/bthumb/CSP/CSP359/k35927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085184"/>
            <a:ext cx="1185928" cy="788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733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sz="4000" dirty="0">
                <a:latin typeface="Calibri" pitchFamily="34" charset="0"/>
              </a:rPr>
              <a:t>Andamento dei finanziamenti per i Progetti di Ricerca di Interesse Nazionale (PRIN)</a:t>
            </a:r>
          </a:p>
        </p:txBody>
      </p:sp>
      <p:graphicFrame>
        <p:nvGraphicFramePr>
          <p:cNvPr id="9" name="Grafico 8"/>
          <p:cNvGraphicFramePr/>
          <p:nvPr/>
        </p:nvGraphicFramePr>
        <p:xfrm>
          <a:off x="1941435" y="1853043"/>
          <a:ext cx="4849229" cy="319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AutoShape 111" descr="data:image/jpeg;base64,/9j/4AAQSkZJRgABAQAAAQABAAD/2wCEAAkGBxQSEhUSExIUFRUXFxYUFRcVEh8WFBcWGhYaGBYUFRgYICggGBslHBcWITEhJSksLi4uFx8zODMsNygtLisBCgoKDg0OFxAQGC0kIB0rLCwsLCwsLywsLCw3LCwsLCwsLCwsLCwrLCwsLCwsNCwsLCwsLCwrLCwsLCwsLCwwLP/AABEIADwBOAMBIgACEQEDEQH/xAAbAAACAwEBAQAAAAAAAAAAAAAABQMEBgECB//EAEIQAAECAgYFCQUGBQUBAAAAAAEAAgMRBBIhMWGiBUFRUuEGEyJCcYGS0fAVYpGhsRQjMnJzwSRDY4KyBzNUwtIW/8QAGAEBAQEBAQAAAAAAAAAAAAAAAAIBAwT/xAAiEQEBAAIBBAEFAAAAAAAAAAAAAQIRMQMSIUGBEyIyUXH/2gAMAwEAAhEDEQA/ANJXxz8EV8c/BFbHOPJFbHOPJeAFfHPwRXxz8EVsc48kVsc48kBXxz8EV8c/BFbHOPJFbHOPJAV8c/BFfHPwRWxzjyRWxzjyQFfHPwRXxz8EVsc48kVsc48kBXxz8EV8c/BFbHOPJFbHOPJAV8c/BFfHPwRWxzjyRWxzjyQFfHPwRXxz8EVsc48kVsc48kBXxz8FwxMc/BdrY5x5KtSY0teYIJ+dxz8Ec772fguaC5Px6XCbFEeqDqAlLC2aajkJE10p/c4f+Vc6eV9BZzuOfgu18c/BMX8h4wtbSXE+8QR/iEqp1BpVGtis5xm8ywjutB7L1lwynoSV8c/Bc53HPwUTaSHNDmumDd0h5KtRYUSPHbBhvDSWl0z0riLNUr1Mmxd533s/BHO45+CZM5DRj+KkuHZIf9Svf/wkT/lRPEP/AAr+nl+grETHPwXa+OfgrVI5JUuGJsiiJLU4TJ77Esh0pzXc3Fa6G/UC6wyvkSBbgbVNxs5FgxMc/BHO45+Cr0mLLXnCs6D5PxqVD51scttIlIWdliSW8A5zHPwXOdxz8FHpChRaNGZDfFL6wcTcAJAESPeVRpsd02gOIm5rZzBIBMjIJZq6DLncc/Bdr45+CuwuRkcgOFJvANw19yoaU0fGob2CJEL2PsJsEjqM5bbD2hbcMpNj1Xxz8Fzncc/BDn45x5JZSozi5rQ8trOkSCCZSJsHcpDMRMc/Bdr45+Ct0rknHhMc80kya0uNg1DsS+ixS5jCTaWtJ6YvIBOpbcbORLXxz8EIrY5x5IWAnjmautBJkP8AJq566qu6Lh1nHs93aJpJsXKNQA0dMEuvlMatWzZ3qWNRSXBwda38N0jtnr7JKxEeRMzlcdUgNR7bZ96rHSDQWgPBBLqxBEgJdH5/RdtSDsWjhzTMTlrrWyMrRLvvSilwCw65ajWb8DjansF4cDJwOqyXwVbSkKTCSb9cxeDjrkfmsym5sJJ45monjmaj11UeuquQJ45monjmaj11UeuqgJ45monjmaj11UeuqgJ45monjmaj11UeuqgJ45monjmaj11UeuqgJ45mqlSzj82q766qpUv1+FBsP9PHyobPWoJbyp0zSG0nmoUQMbVrWjs2EbVzkbSqtFYPVwS3TEWdMn/TOzebtXfLL7JocZyipkIzL2xBrFx+biD8u1brQmmYdKhB4lsc06j39/wXzmmRRK//ABTjkRFqQnE2Bzqw7CXEfIj4qennd6opaeon2elOa2YhxRWaJ2BwE7J7RPwo5Ku/j4f5HaxtGxS8rKQHxoIF4me4NdO/84VPQT6tMadjHbN5uxZxmN/yop7oVGiPhmTgLCsGNJUwgO+0C0Aylt/vT/lPS61GiD3T9Cs42N0G/lG7sVdXK78DQcluVkR0QQKRIk/gcNfqywptyz0e2PR3EWPb0muF4Pb8FgtEmvSYZbaGElxsl2THxWx03pYMgvJOritxy3jdjHtj14bX6yATaL9a2v8Ap88Ci/3n9liIEIthMabwLfw33rS8kKTVo4GJKjpXVEXLV38ZC/I/WN1u1ZymHpM/UZrG8Nic8pItakwj7r9m63ak1M/Ez9RmzeGxZn+Q+swI7Ww2kkABjSSbh0QqGloMKmUdzGkPBBqkHrDHUUtjUycGXuN+gWb5EaUMOtAccW9kyB5H+1d7n6FWhxXSMOITzjLHTIExqdbt+qqxz95D/PtG6dic8qYdV4pLBtEQC8t1mWu6fcdqSx3TfDI3pi7dOxeazVH1PTkQfZ436bvovntBP3UO3qM6zd0LU6Tps4MQTvY76LLUH/ah/kZu7oXTq3dgnnjmahHrqoXIEvUmploR0nGy2zULrZ3ap1Utq4ZW+asUGG4vFWw4sEuwy2rceQ9IPwI2bLSMLkvpOji5ziJNFzQQOkRebLrVfMesZAGsLZGQnYLda8RHi0lpMhP8AM8BbbxXWyUeoTSALCAG/hkLDK0CWKjp8UBhEjdbY2/UPWCleS0VnWN2kC/sVDSc3NBAIFk21RPVrnKyyxL4g5yehtrvc9ocGw3OkWt1dih01RebjOAHRPSbINlI22TVjQbZNpBl/KIuAv7OxWDRvtEKAdbXcy+wTq3g9wHzUybx0JaJQmCjOBYC90N0WZaJgTAbL5qjoyCDR6QS0EgNkS1sxfcmECPzkakSHR5pzG2CUm2BUtEj+GpNmpnVGKrxufI8ugt+xh1UVuclOq2ctiraFhh0eGCJgm0ENlcVclOg3XRbeiPpdrVbQDP4iHZrPVGw7FPvH4F7RdHaaVFaWNLRXkC1shI2SXigU5sZ7YcSBDk6ybWAEGV85lT6GP8AFxTKz7zUN7aLUaHjw3kshwRBiFpqPkHSsutJkqnr+hHS4NR7mX1XETk3UVDL1Jq65pmZgznbNrZz161yrhlb5riCXqTVSpY9SartXDK3zVKljDKEHvQlIqwWD3R9FynQOceHh5aQCLADYZHX2JZAj1WQx7jfop2Oe9zA0gTa5xm2tc4DaFe/Albo5pM3vc/YDIN7wL+9M3U5rG3gAY2d5S/7HFN8SXZDH7uUrdHiYLqzyLqwFUdjZ1R8FndrgQwwYjjGcCJiqwECxutxBuJ+gCjob5R5/wBM7N5uxMIzbLsrfNKHOlEJ/pnUB127Fk5DykRw9pa642FLxo+Dsn/c4/VypikzDrbQx5HaGkgqc0ZwaCHxZkA2vLhdscSCqtDKFFbDbJjRdcLO7YEvgxXUh04lgYf9uyYOoun5Wqs2kmrM3glju0Wg94IPxQykisH6wQ02XscZSM9hIPxWW+Awpfqxqk0TSKsJo7fqo6WMMoS9seqxg939ymIv02JWjQj+ps3WbVUpf42fqM1DeGxEB9Z8M4xdQPUZtXaUOnD/AFIeoDrDYsvIbCl9CXuj6JG4FlWKJzY590pltYzGO3uRCpVw7ArsKFNl3Wf1RvlbaGBpYe3UQR2jt7Fngyo9kPUHtLfyumJbbDMfBe4LiycO2QFZn5dbe4y7jguOHOOY4fiY9p7WVhWHdf8AFLdh9Hpc2EbW/soKCPuof5G6m7oSwUi2r3JnQR91Ds6jOq3dCZUTy9SahFXDK3zQpBVwyDzXuDELTMDILcDakPtN26zw8Ue03brPDxTY2FH0gCRNssSwSGMwV6pVNY01QwuumZSulID52rG+03brPDxR7Tdus8PFV30bOLTGAAtmZ9UNkW4G4KhS6UX2SkNlQeazftN26zw8Ue03brPDxWXK0aah0vm2RWVCecAE6oEpTvGu9S6M0m6C17Q0muLLJVTb0r8fkFlPabt1nh4o9pu3WeHikysGn0VTOZcXVC6bS2QAbfjaih0ypCiw6hPOACcgJSnq13rMe03brPDxR7Tdus8PFO6jUaOp5hBzSyvDd+JhbIdotsKsM0myGDzMCo4iVY9Ige7dJY/2m7dZ4eKPabt1nh4pMrBqNE03mXl9Qum0tkAG365qCgRjCiNeGzqmcqoExrE5rPe03brPDxR7Tdus8PFZ3UaGmRA97nhlUOJdKqDKd9vaoauGQeaSe03brPDxR7Tdus8PFNh1VwyDzVOltwyDzVH2m7dZ4eKhi08nqt+HFBQpcWQh/pM/dNtDGZhm/wC7iap/zAkdIFarPU0NEtgVygUksqyANVrgJid7ppsaqrhkHmirhkHmkntN26zw8Ue03brPDxQN4zbLsg80ipxkXn+mdUuu1SO0k49Vnw4qhSoxdWsAm2qZbKwP7JseNHxplw/pxP8AArTNh9BtnVHUGztWSooqkka2ubbsIkU4ZpF1UCqywAXYdqbHilMkYg3mB4slaw25XFUdHxaz6hP4w5neR0fnJTx6SSQZNEibhqIIIOEilsOFIggmYII7k2NPDi14bHStIE+iL9fzSXSMWQhj3P8AsVPDpZFaxtrnOuumZmWE1RpfTqz1NkJdpP7psM9Durc3+aNqn1Iat0kdOHZ/Nh9WXWCUUCMWVQJGReRP3g0H/EKeLTDNpk2xzXCzWDNNijRo/TaPeA+a1dCbNl3Wf1QeucVj4UOTg62wg/OacwNIuAlVbeTaNpJ2psW9IQCJOaOk0zHRkDtacCLEkpjw1wLZ1XCs3aBracQbExiaQceqz4cUtpJrAiQHSrCWokWywMgmx5oceb2jFaygt+6h2dRvUG6MVjoDKrg4ajNOYGkXNa0VWWAC7YO1Nh/VwyDzQkntN26zw8UIP//Z"/>
          <p:cNvSpPr>
            <a:spLocks noChangeAspect="1" noChangeArrowheads="1"/>
          </p:cNvSpPr>
          <p:nvPr/>
        </p:nvSpPr>
        <p:spPr bwMode="auto">
          <a:xfrm>
            <a:off x="449662" y="188640"/>
            <a:ext cx="247118" cy="23783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" name="Picture 1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165304"/>
            <a:ext cx="2409402" cy="44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uppo 11"/>
          <p:cNvGrpSpPr/>
          <p:nvPr/>
        </p:nvGrpSpPr>
        <p:grpSpPr>
          <a:xfrm>
            <a:off x="3851354" y="2297897"/>
            <a:ext cx="4000758" cy="1661371"/>
            <a:chOff x="4351283" y="2569779"/>
            <a:chExt cx="4934607" cy="2129138"/>
          </a:xfrm>
        </p:grpSpPr>
        <p:cxnSp>
          <p:nvCxnSpPr>
            <p:cNvPr id="13" name="Connettore 1 12"/>
            <p:cNvCxnSpPr/>
            <p:nvPr/>
          </p:nvCxnSpPr>
          <p:spPr bwMode="auto">
            <a:xfrm flipV="1">
              <a:off x="4351283" y="2569779"/>
              <a:ext cx="4934607" cy="15766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Connettore 1 13"/>
            <p:cNvCxnSpPr/>
            <p:nvPr/>
          </p:nvCxnSpPr>
          <p:spPr bwMode="auto">
            <a:xfrm>
              <a:off x="6968359" y="4682359"/>
              <a:ext cx="2222938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Connettore 2 14"/>
            <p:cNvCxnSpPr/>
            <p:nvPr/>
          </p:nvCxnSpPr>
          <p:spPr bwMode="auto">
            <a:xfrm rot="5400000">
              <a:off x="8190187" y="3633951"/>
              <a:ext cx="2128345" cy="1588"/>
            </a:xfrm>
            <a:prstGeom prst="straightConnector1">
              <a:avLst/>
            </a:prstGeom>
            <a:solidFill>
              <a:srgbClr val="00B8FF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CasellaDiTesto 15"/>
            <p:cNvSpPr txBox="1"/>
            <p:nvPr/>
          </p:nvSpPr>
          <p:spPr>
            <a:xfrm>
              <a:off x="7549356" y="3281092"/>
              <a:ext cx="1502334" cy="722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400" b="1" dirty="0" smtClean="0"/>
                <a:t>-72%</a:t>
              </a:r>
              <a:endParaRPr lang="it-IT" sz="4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1" y="0"/>
            <a:ext cx="10080624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sz="4000" dirty="0">
                <a:latin typeface="Calibri" pitchFamily="34" charset="0"/>
              </a:rPr>
              <a:t>Numero di ricercatori </a:t>
            </a:r>
            <a:r>
              <a:rPr lang="it-IT" sz="4000" dirty="0" smtClean="0">
                <a:latin typeface="Calibri" pitchFamily="34" charset="0"/>
              </a:rPr>
              <a:t>(x 1000.000 </a:t>
            </a:r>
            <a:r>
              <a:rPr lang="it-IT" sz="4000" dirty="0">
                <a:latin typeface="Calibri" pitchFamily="34" charset="0"/>
              </a:rPr>
              <a:t>abitanti)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442" y="818576"/>
            <a:ext cx="5527353" cy="603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854949" y="6482303"/>
            <a:ext cx="5145035" cy="2590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7347" rIns="90000" bIns="45000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it-IT" sz="1400" dirty="0">
                <a:solidFill>
                  <a:srgbClr val="000000"/>
                </a:solidFill>
                <a:ea typeface="Droid Sans" charset="0"/>
                <a:cs typeface="Droid Sans" charset="0"/>
              </a:rPr>
              <a:t>* Fonte: Eurostat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9464" y="412542"/>
            <a:ext cx="4824536" cy="644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0" y="0"/>
            <a:ext cx="47523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>
                <a:latin typeface="Calibri" pitchFamily="34" charset="0"/>
              </a:rPr>
              <a:t>Numero di ricercatori </a:t>
            </a:r>
          </a:p>
        </p:txBody>
      </p:sp>
      <p:pic>
        <p:nvPicPr>
          <p:cNvPr id="6" name="Picture 4" descr="http://sr.photos3.fotosearch.com/bthumb/CSP/CSP359/k35927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5805264"/>
            <a:ext cx="1008112" cy="670099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02156"/>
            <a:ext cx="2555776" cy="75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32526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>
                <a:latin typeface="Calibri" pitchFamily="34" charset="0"/>
              </a:rPr>
              <a:t>Cervelli in fuga</a:t>
            </a:r>
            <a:endParaRPr lang="it-IT" sz="4000" dirty="0">
              <a:latin typeface="Calibri" pitchFamily="34" charset="0"/>
            </a:endParaRPr>
          </a:p>
        </p:txBody>
      </p:sp>
      <p:pic>
        <p:nvPicPr>
          <p:cNvPr id="9220" name="Picture 4" descr="http://www.corriereuniv.it/cms/wp-content/uploads/2014/01/fuga-dei-cervelli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755710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230</Words>
  <Application>Microsoft Office PowerPoint</Application>
  <PresentationFormat>Presentazione su schermo (4:3)</PresentationFormat>
  <Paragraphs>58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Company>Scuola Superiore Sant'Anna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Pierdomenico</dc:creator>
  <cp:lastModifiedBy> Pierdomenico</cp:lastModifiedBy>
  <cp:revision>24</cp:revision>
  <dcterms:created xsi:type="dcterms:W3CDTF">2014-09-20T07:01:34Z</dcterms:created>
  <dcterms:modified xsi:type="dcterms:W3CDTF">2014-09-25T14:29:59Z</dcterms:modified>
</cp:coreProperties>
</file>