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856" r:id="rId2"/>
    <p:sldId id="979" r:id="rId3"/>
    <p:sldId id="946" r:id="rId4"/>
    <p:sldId id="956" r:id="rId5"/>
    <p:sldId id="992" r:id="rId6"/>
    <p:sldId id="990" r:id="rId7"/>
    <p:sldId id="958" r:id="rId8"/>
    <p:sldId id="959" r:id="rId9"/>
    <p:sldId id="961" r:id="rId10"/>
    <p:sldId id="987" r:id="rId11"/>
    <p:sldId id="940" r:id="rId12"/>
    <p:sldId id="955" r:id="rId13"/>
    <p:sldId id="988" r:id="rId14"/>
    <p:sldId id="989" r:id="rId15"/>
    <p:sldId id="964" r:id="rId16"/>
    <p:sldId id="965" r:id="rId17"/>
    <p:sldId id="968" r:id="rId18"/>
    <p:sldId id="933" r:id="rId19"/>
    <p:sldId id="942" r:id="rId20"/>
    <p:sldId id="939" r:id="rId21"/>
    <p:sldId id="943" r:id="rId22"/>
    <p:sldId id="944" r:id="rId23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6F"/>
    <a:srgbClr val="3333CC"/>
    <a:srgbClr val="7DBC64"/>
    <a:srgbClr val="B7BFC7"/>
    <a:srgbClr val="FFE265"/>
    <a:srgbClr val="0392E1"/>
    <a:srgbClr val="66FFFF"/>
    <a:srgbClr val="009900"/>
    <a:srgbClr val="81887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99855" autoAdjust="0"/>
  </p:normalViewPr>
  <p:slideViewPr>
    <p:cSldViewPr>
      <p:cViewPr>
        <p:scale>
          <a:sx n="66" d="100"/>
          <a:sy n="66" d="100"/>
        </p:scale>
        <p:origin x="-2480" y="-6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0"/>
    </p:cViewPr>
  </p:sorterViewPr>
  <p:notesViewPr>
    <p:cSldViewPr>
      <p:cViewPr varScale="1">
        <p:scale>
          <a:sx n="57" d="100"/>
          <a:sy n="57" d="100"/>
        </p:scale>
        <p:origin x="-1698" y="-6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Relationship Id="rId2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oglio_di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tasoni\Desktop\UFFICIO%20GEST\presentazioni\sorrento%20codau\GP2013_servizi%20critic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tasoni\Desktop\UFFICIO%20GEST\presentazioni\sorrento%20codau\GP2013_servizi%20critic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770963150160095"/>
          <c:y val="0.0170093904612811"/>
          <c:w val="0.886400362053236"/>
          <c:h val="0.89409383633628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1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2"/>
            <c:marker>
              <c:spPr>
                <a:solidFill>
                  <a:srgbClr val="FF33CC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3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4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rgbClr val="FF33CC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6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7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8"/>
            <c:marker>
              <c:spPr>
                <a:solidFill>
                  <a:srgbClr val="FF33CC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dLbl>
              <c:idx val="5"/>
              <c:layout>
                <c:manualLayout>
                  <c:x val="-7.09812301470389E-17"/>
                  <c:y val="-0.0226262655056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'6. PERS'!$I$338:$I$346</c:f>
              <c:numCache>
                <c:formatCode>General</c:formatCode>
                <c:ptCount val="9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xVal>
          <c:yVal>
            <c:numRef>
              <c:f>'6. PERS'!$J$338:$J$346</c:f>
              <c:numCache>
                <c:formatCode>_-* #,##0.00_-;\-* #,##0.00_-;_-* "-"??_-;_-@_-</c:formatCode>
                <c:ptCount val="9"/>
                <c:pt idx="0">
                  <c:v>726.8271119733926</c:v>
                </c:pt>
                <c:pt idx="1">
                  <c:v>922.3275313317629</c:v>
                </c:pt>
                <c:pt idx="2">
                  <c:v>1081.325401069519</c:v>
                </c:pt>
                <c:pt idx="3">
                  <c:v>734.839413127413</c:v>
                </c:pt>
                <c:pt idx="4">
                  <c:v>867.003608344101</c:v>
                </c:pt>
                <c:pt idx="5">
                  <c:v>952.3185</c:v>
                </c:pt>
                <c:pt idx="6">
                  <c:v>435.881452314998</c:v>
                </c:pt>
                <c:pt idx="7">
                  <c:v>868.8386025199384</c:v>
                </c:pt>
                <c:pt idx="8">
                  <c:v>1538.885605858855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4721640"/>
        <c:axId val="2065614104"/>
      </c:scatterChart>
      <c:valAx>
        <c:axId val="2064721640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5614104"/>
        <c:crosses val="autoZero"/>
        <c:crossBetween val="midCat"/>
      </c:valAx>
      <c:valAx>
        <c:axId val="206561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_-;\-* #,##0.0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647216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48507385665932"/>
          <c:y val="0.0408165936925081"/>
          <c:w val="0.91462307121364"/>
          <c:h val="0.90030032471982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1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2"/>
            <c:marker>
              <c:spPr>
                <a:solidFill>
                  <a:srgbClr val="D060A3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3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4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rgbClr val="D060A3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6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7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dLbl>
              <c:idx val="7"/>
              <c:layout>
                <c:manualLayout>
                  <c:x val="-0.0016235414014564"/>
                  <c:y val="-0.03191007252746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0162354140145628"/>
                  <c:y val="-0.07252289210786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'Serv Gen&amp;Log'!$F$32:$F$40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</c:numCache>
            </c:numRef>
          </c:xVal>
          <c:yVal>
            <c:numRef>
              <c:f>'Serv Gen&amp;Log'!$G$32:$G$40</c:f>
              <c:numCache>
                <c:formatCode>_-* #,##0_-;\-* #,##0_-;_-* "-"??_-;_-@_-</c:formatCode>
                <c:ptCount val="9"/>
                <c:pt idx="0">
                  <c:v>30.86946865552903</c:v>
                </c:pt>
                <c:pt idx="1">
                  <c:v>68.94032347028625</c:v>
                </c:pt>
                <c:pt idx="2">
                  <c:v>141.93247896804</c:v>
                </c:pt>
                <c:pt idx="3">
                  <c:v>50.92207539771723</c:v>
                </c:pt>
                <c:pt idx="4">
                  <c:v>106.3626423046632</c:v>
                </c:pt>
                <c:pt idx="5">
                  <c:v>205.3853487476083</c:v>
                </c:pt>
                <c:pt idx="6">
                  <c:v>37.29419593548396</c:v>
                </c:pt>
                <c:pt idx="7">
                  <c:v>38.91061540229089</c:v>
                </c:pt>
                <c:pt idx="8">
                  <c:v>40.52703486909797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632520"/>
        <c:axId val="2109629880"/>
      </c:scatterChart>
      <c:valAx>
        <c:axId val="2109632520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9629880"/>
        <c:crosses val="autoZero"/>
        <c:crossBetween val="midCat"/>
      </c:valAx>
      <c:valAx>
        <c:axId val="2109629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9632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1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2"/>
            <c:marker>
              <c:spPr>
                <a:solidFill>
                  <a:srgbClr val="D060A3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3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4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5"/>
            <c:marker>
              <c:spPr>
                <a:solidFill>
                  <a:srgbClr val="D060A3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6"/>
            <c:marker>
              <c:spPr>
                <a:solidFill>
                  <a:srgbClr val="92D05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7"/>
            <c:marker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Pt>
            <c:idx val="8"/>
            <c:marker>
              <c:spPr>
                <a:solidFill>
                  <a:srgbClr val="D060A3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'Sist info'!$F$32:$F$40</c:f>
              <c:numCache>
                <c:formatCode>General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3.0</c:v>
                </c:pt>
                <c:pt idx="7">
                  <c:v>3.0</c:v>
                </c:pt>
                <c:pt idx="8">
                  <c:v>3.0</c:v>
                </c:pt>
              </c:numCache>
            </c:numRef>
          </c:xVal>
          <c:yVal>
            <c:numRef>
              <c:f>'Sist info'!$G$32:$G$40</c:f>
              <c:numCache>
                <c:formatCode>_-* #,##0_-;\-* #,##0_-;_-* "-"??_-;_-@_-</c:formatCode>
                <c:ptCount val="9"/>
                <c:pt idx="0">
                  <c:v>504.3942263553623</c:v>
                </c:pt>
                <c:pt idx="1">
                  <c:v>920.2516370304662</c:v>
                </c:pt>
                <c:pt idx="2">
                  <c:v>1384.50428316053</c:v>
                </c:pt>
                <c:pt idx="3">
                  <c:v>555.3678965517231</c:v>
                </c:pt>
                <c:pt idx="4">
                  <c:v>1030.467907969799</c:v>
                </c:pt>
                <c:pt idx="5">
                  <c:v>1564.527461928934</c:v>
                </c:pt>
                <c:pt idx="6">
                  <c:v>710.087893569846</c:v>
                </c:pt>
                <c:pt idx="7">
                  <c:v>802.182771220508</c:v>
                </c:pt>
                <c:pt idx="8">
                  <c:v>868.4416714285717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9544888"/>
        <c:axId val="2109537800"/>
      </c:scatterChart>
      <c:valAx>
        <c:axId val="2109544888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9537800"/>
        <c:crosses val="autoZero"/>
        <c:crossBetween val="midCat"/>
      </c:valAx>
      <c:valAx>
        <c:axId val="2109537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09544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9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175" y="0"/>
            <a:ext cx="2947089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4"/>
            <a:ext cx="2947089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175" y="9433324"/>
            <a:ext cx="2947089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B754876-6FBC-4CB9-9DD7-5A0E1E1A751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597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089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175" y="0"/>
            <a:ext cx="2947089" cy="4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17461"/>
            <a:ext cx="4985915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4"/>
            <a:ext cx="2947089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175" y="9433324"/>
            <a:ext cx="2947089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9" tIns="45830" rIns="91659" bIns="4583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C5D64D-346B-40C9-8CE0-9EC5F5EB48C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269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77727-685A-4AC6-9397-6F345D5129C2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77727-685A-4AC6-9397-6F345D5129C2}" type="slidenum">
              <a:rPr lang="it-IT" smtClean="0"/>
              <a:pPr/>
              <a:t>11</a:t>
            </a:fld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77727-685A-4AC6-9397-6F345D5129C2}" type="slidenum">
              <a:rPr lang="it-IT" smtClean="0"/>
              <a:pPr/>
              <a:t>14</a:t>
            </a:fld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77727-685A-4AC6-9397-6F345D5129C2}" type="slidenum">
              <a:rPr lang="it-IT" smtClean="0"/>
              <a:pPr/>
              <a:t>18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77727-685A-4AC6-9397-6F345D5129C2}" type="slidenum">
              <a:rPr lang="it-IT" smtClean="0"/>
              <a:pPr/>
              <a:t>19</a:t>
            </a:fld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77727-685A-4AC6-9397-6F345D5129C2}" type="slidenum">
              <a:rPr lang="it-IT" smtClean="0"/>
              <a:pPr/>
              <a:t>20</a:t>
            </a:fld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77727-685A-4AC6-9397-6F345D5129C2}" type="slidenum">
              <a:rPr lang="it-IT" smtClean="0"/>
              <a:pPr/>
              <a:t>21</a:t>
            </a:fld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D77727-685A-4AC6-9397-6F345D5129C2}" type="slidenum">
              <a:rPr lang="it-IT" smtClean="0"/>
              <a:pPr/>
              <a:t>22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-13816" y="21452"/>
            <a:ext cx="9166042" cy="625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"/>
          <p:cNvSpPr>
            <a:spLocks/>
          </p:cNvSpPr>
          <p:nvPr userDrawn="1"/>
        </p:nvSpPr>
        <p:spPr bwMode="auto">
          <a:xfrm>
            <a:off x="0" y="6273800"/>
            <a:ext cx="9144000" cy="596900"/>
          </a:xfrm>
          <a:prstGeom prst="rect">
            <a:avLst/>
          </a:prstGeom>
          <a:solidFill>
            <a:srgbClr val="003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it-IT" altLang="it-IT"/>
          </a:p>
        </p:txBody>
      </p:sp>
      <p:sp>
        <p:nvSpPr>
          <p:cNvPr id="18" name="Text Box 2"/>
          <p:cNvSpPr txBox="1">
            <a:spLocks noChangeArrowheads="1"/>
          </p:cNvSpPr>
          <p:nvPr userDrawn="1"/>
        </p:nvSpPr>
        <p:spPr bwMode="auto">
          <a:xfrm>
            <a:off x="8391525" y="6372225"/>
            <a:ext cx="334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9pPr>
          </a:lstStyle>
          <a:p>
            <a:pPr algn="ctr" eaLnBrk="1" hangingPunct="1">
              <a:defRPr/>
            </a:pPr>
            <a:fld id="{CF927FFD-8F22-4672-B200-C27CC4BBF769}" type="slidenum">
              <a:rPr lang="en-US" sz="1400" smtClean="0">
                <a:solidFill>
                  <a:srgbClr val="FFFFFF"/>
                </a:solidFill>
                <a:ea typeface="MS PGothic" pitchFamily="34" charset="-128"/>
              </a:rPr>
              <a:pPr algn="ctr" eaLnBrk="1" hangingPunct="1">
                <a:defRPr/>
              </a:pPr>
              <a:t>‹n.›</a:t>
            </a:fld>
            <a:endParaRPr lang="en-US" sz="140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3175"/>
            <a:ext cx="895350" cy="163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Rectangle 4"/>
          <p:cNvSpPr>
            <a:spLocks/>
          </p:cNvSpPr>
          <p:nvPr userDrawn="1"/>
        </p:nvSpPr>
        <p:spPr bwMode="auto">
          <a:xfrm>
            <a:off x="406400" y="6375400"/>
            <a:ext cx="9271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r>
              <a:rPr lang="en-US" altLang="it-IT" sz="2000">
                <a:solidFill>
                  <a:srgbClr val="FFFFFF"/>
                </a:solidFill>
                <a:latin typeface="Futura Book 2" charset="0"/>
                <a:ea typeface="MS PGothic" pitchFamily="34" charset="-128"/>
                <a:sym typeface="Futura Book 2" charset="0"/>
              </a:rPr>
              <a:t>unipv.eu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79D22-F04E-475F-B838-EA5281EB4D17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E3120-3C17-4F42-9212-600A11A4692C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50620C-D77A-4301-ACCB-91E6337E816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90817-ACF2-46C7-88B6-89A45BB0AB58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966A-A05F-4375-892D-F4189ABA01A4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2C783-BBC7-4E63-937D-8E6CA0B725FB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55B1-8954-40E6-88FB-1C52D2D4C86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56821-AC39-403C-84A5-2267ED64B3BE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CA0C1-CA5D-413A-AA6A-C593D2933493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4793D-88D9-4285-9BC7-88B49B43A7B5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1E21B-321C-4D98-8E2D-285D1394002F}" type="slidenum">
              <a:rPr lang="it-IT"/>
              <a:pPr>
                <a:defRPr/>
              </a:pPr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/>
          </p:cNvSpPr>
          <p:nvPr userDrawn="1"/>
        </p:nvSpPr>
        <p:spPr bwMode="auto">
          <a:xfrm>
            <a:off x="0" y="6273800"/>
            <a:ext cx="9144000" cy="596900"/>
          </a:xfrm>
          <a:prstGeom prst="rect">
            <a:avLst/>
          </a:prstGeom>
          <a:solidFill>
            <a:srgbClr val="003F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it-IT" altLang="it-IT"/>
          </a:p>
        </p:txBody>
      </p:sp>
      <p:sp>
        <p:nvSpPr>
          <p:cNvPr id="19" name="Text Box 2"/>
          <p:cNvSpPr txBox="1">
            <a:spLocks noChangeArrowheads="1"/>
          </p:cNvSpPr>
          <p:nvPr userDrawn="1"/>
        </p:nvSpPr>
        <p:spPr bwMode="auto">
          <a:xfrm>
            <a:off x="8391525" y="6372225"/>
            <a:ext cx="334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itchFamily="34" charset="0"/>
                <a:ea typeface="ヒラギノ角ゴ ProN W3" pitchFamily="1" charset="-128"/>
                <a:sym typeface="Arial" pitchFamily="34" charset="0"/>
              </a:defRPr>
            </a:lvl9pPr>
          </a:lstStyle>
          <a:p>
            <a:pPr algn="ctr" eaLnBrk="1" hangingPunct="1">
              <a:defRPr/>
            </a:pPr>
            <a:fld id="{CF927FFD-8F22-4672-B200-C27CC4BBF769}" type="slidenum">
              <a:rPr lang="en-US" sz="1400" smtClean="0">
                <a:solidFill>
                  <a:srgbClr val="FFFFFF"/>
                </a:solidFill>
                <a:ea typeface="MS PGothic" pitchFamily="34" charset="-128"/>
              </a:rPr>
              <a:pPr algn="ctr" eaLnBrk="1" hangingPunct="1">
                <a:defRPr/>
              </a:pPr>
              <a:t>‹n.›</a:t>
            </a:fld>
            <a:endParaRPr lang="en-US" sz="1400" smtClean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3175"/>
            <a:ext cx="895350" cy="163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" name="Rectangle 4"/>
          <p:cNvSpPr>
            <a:spLocks/>
          </p:cNvSpPr>
          <p:nvPr userDrawn="1"/>
        </p:nvSpPr>
        <p:spPr bwMode="auto">
          <a:xfrm>
            <a:off x="406400" y="6375400"/>
            <a:ext cx="9271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r>
              <a:rPr lang="en-US" altLang="it-IT" sz="2000">
                <a:solidFill>
                  <a:srgbClr val="FFFFFF"/>
                </a:solidFill>
                <a:latin typeface="Futura Book 2" charset="0"/>
                <a:ea typeface="MS PGothic" pitchFamily="34" charset="-128"/>
                <a:sym typeface="Futura Book 2" charset="0"/>
              </a:rPr>
              <a:t>unipv.eu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94668" y="1844824"/>
            <a:ext cx="77640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000" b="1" dirty="0" err="1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Semplificazione</a:t>
            </a:r>
            <a:endParaRPr lang="en-US" sz="4000" b="1" dirty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ahoma" pitchFamily="34" charset="0"/>
            </a:endParaRPr>
          </a:p>
          <a:p>
            <a:pPr algn="r"/>
            <a:r>
              <a:rPr lang="en-US" sz="4000" b="1" dirty="0" err="1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vs</a:t>
            </a:r>
            <a:r>
              <a:rPr lang="en-US" sz="4000" b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ahoma" pitchFamily="34" charset="0"/>
              </a:rPr>
              <a:t>burocrazia</a:t>
            </a:r>
            <a:r>
              <a:rPr lang="en-US" sz="4000" dirty="0">
                <a:solidFill>
                  <a:srgbClr val="003F6F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en-US" sz="4000" dirty="0">
                <a:solidFill>
                  <a:srgbClr val="003F6F"/>
                </a:solidFill>
                <a:ea typeface="Tahoma" pitchFamily="34" charset="0"/>
                <a:cs typeface="Tahoma" pitchFamily="34" charset="0"/>
              </a:rPr>
            </a:br>
            <a:endParaRPr lang="en-US" sz="4000" dirty="0" smtClean="0">
              <a:solidFill>
                <a:srgbClr val="003F6F"/>
              </a:solidFill>
              <a:ea typeface="Tahoma" pitchFamily="34" charset="0"/>
              <a:cs typeface="Tahoma" pitchFamily="34" charset="0"/>
            </a:endParaRPr>
          </a:p>
          <a:p>
            <a:pPr algn="r"/>
            <a:endParaRPr lang="en-US" sz="4000" dirty="0" smtClean="0">
              <a:solidFill>
                <a:srgbClr val="003F6F"/>
              </a:solidFill>
              <a:latin typeface="Arial Rounded MT Bold" pitchFamily="34" charset="0"/>
            </a:endParaRPr>
          </a:p>
          <a:p>
            <a:pPr algn="r"/>
            <a:endParaRPr lang="en-US" sz="4000" dirty="0">
              <a:solidFill>
                <a:srgbClr val="003F6F"/>
              </a:solidFill>
              <a:latin typeface="Arial Rounded MT Bold" pitchFamily="34" charset="0"/>
            </a:endParaRPr>
          </a:p>
          <a:p>
            <a:pPr algn="r"/>
            <a:r>
              <a:rPr lang="en-US" sz="3200" i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Emma </a:t>
            </a:r>
            <a:r>
              <a:rPr lang="en-US" sz="3200" i="1" dirty="0" err="1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Varasio</a:t>
            </a:r>
            <a:endParaRPr lang="en-US" sz="3200" i="1" dirty="0" smtClean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r>
              <a:rPr lang="en-US" sz="2000" i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Fare </a:t>
            </a:r>
            <a:r>
              <a:rPr lang="en-US" sz="2000" i="1" dirty="0" err="1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meglio</a:t>
            </a:r>
            <a:r>
              <a:rPr lang="en-US" sz="2000" i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per fare di </a:t>
            </a:r>
            <a:r>
              <a:rPr lang="en-US" sz="2000" i="1" dirty="0" err="1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più</a:t>
            </a:r>
            <a:endParaRPr lang="en-US" sz="2000" i="1" dirty="0" smtClean="0">
              <a:solidFill>
                <a:srgbClr val="003F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r"/>
            <a:r>
              <a:rPr lang="en-US" sz="2000" i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Sorrento 25-27 </a:t>
            </a:r>
            <a:r>
              <a:rPr lang="en-US" sz="2000" i="1" dirty="0" err="1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settembre</a:t>
            </a:r>
            <a:r>
              <a:rPr lang="en-US" sz="2000" i="1" dirty="0" smtClean="0">
                <a:solidFill>
                  <a:srgbClr val="003F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31640" y="214290"/>
            <a:ext cx="7812360" cy="1077218"/>
          </a:xfrm>
          <a:solidFill>
            <a:srgbClr val="003F6F"/>
          </a:solidFill>
        </p:spPr>
        <p:txBody>
          <a:bodyPr wrap="square" anchor="t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misuriamo il livello di burocratizzazione? (1)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7584" y="1834108"/>
            <a:ext cx="7848872" cy="4043164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it-IT" sz="2400" b="1" dirty="0" smtClean="0">
                <a:cs typeface="Times New Roman" pitchFamily="18" charset="0"/>
              </a:rPr>
              <a:t>Studente/utente: livello di informatizzazione procedure/</a:t>
            </a:r>
            <a:r>
              <a:rPr lang="it-IT" sz="2400" b="1" dirty="0" err="1" smtClean="0">
                <a:cs typeface="Times New Roman" pitchFamily="18" charset="0"/>
              </a:rPr>
              <a:t>decertificazione</a:t>
            </a:r>
            <a:endParaRPr lang="it-IT" sz="2400" b="1" dirty="0" smtClean="0">
              <a:cs typeface="Times New Roman" pitchFamily="18" charset="0"/>
            </a:endParaRPr>
          </a:p>
          <a:p>
            <a:pPr lvl="2"/>
            <a:r>
              <a:rPr lang="it-IT" b="1" dirty="0" smtClean="0"/>
              <a:t>Verbalizzazione esami; Presentazione piani di studio; Immatricolazioni; Lauree; Prove di Ammissione; Mobilità studenti; Rilascio diploma </a:t>
            </a:r>
            <a:r>
              <a:rPr lang="it-IT" b="1" dirty="0" err="1" smtClean="0"/>
              <a:t>supplement</a:t>
            </a:r>
            <a:r>
              <a:rPr lang="it-IT" b="1" dirty="0" smtClean="0"/>
              <a:t>, certificati linguistici; Questionari Valutazione ANVUR; Supporto corsi</a:t>
            </a:r>
            <a:endParaRPr lang="it-IT" dirty="0" smtClean="0"/>
          </a:p>
          <a:p>
            <a:r>
              <a:rPr lang="it-IT" sz="2400" b="1" dirty="0" smtClean="0"/>
              <a:t>Grado di penetrazione (% online su totale)</a:t>
            </a:r>
            <a:endParaRPr lang="it-IT" sz="2400" dirty="0" smtClean="0"/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None/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endParaRPr lang="it-IT" sz="28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812360" cy="1200329"/>
          </a:xfrm>
          <a:solidFill>
            <a:srgbClr val="003F6F"/>
          </a:solidFill>
        </p:spPr>
        <p:txBody>
          <a:bodyPr wrap="square" anchor="t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misuriamo il livello di burocratizzazione? (2)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0296" y="1590700"/>
            <a:ext cx="8096200" cy="52673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None/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it-IT" sz="2800" b="1" dirty="0" smtClean="0">
                <a:cs typeface="Times New Roman" pitchFamily="18" charset="0"/>
              </a:rPr>
              <a:t>Capacità di rapportarsi con esterno: autofinanziamento/terza missione/internazionalizzazione?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None/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endParaRPr lang="it-IT" sz="28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31640" y="201995"/>
            <a:ext cx="7812360" cy="1138773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Entrate medie per docente,</a:t>
            </a:r>
          </a:p>
          <a:p>
            <a:pPr eaLnBrk="0" hangingPunct="0"/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 tipologia di entrata e ripartizione geografica</a:t>
            </a:r>
          </a:p>
          <a:p>
            <a:pPr eaLnBrk="0" hangingPunct="0"/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(numeri indice Nord=100)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39552" y="5949280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(Fonte: ANVUR - VQR 2004-2010) PAG 167 Rapporto ANVUR 2013 Università e Ricerca</a:t>
            </a:r>
            <a:endParaRPr lang="it-IT" sz="1200" b="1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68919"/>
              </p:ext>
            </p:extLst>
          </p:nvPr>
        </p:nvGraphicFramePr>
        <p:xfrm>
          <a:off x="671222" y="1700808"/>
          <a:ext cx="7933226" cy="4148440"/>
        </p:xfrm>
        <a:graphic>
          <a:graphicData uri="http://schemas.openxmlformats.org/drawingml/2006/table">
            <a:tbl>
              <a:tblPr/>
              <a:tblGrid>
                <a:gridCol w="3099958"/>
                <a:gridCol w="1033319"/>
                <a:gridCol w="699991"/>
                <a:gridCol w="824988"/>
                <a:gridCol w="1437481"/>
                <a:gridCol w="837489"/>
              </a:tblGrid>
              <a:tr h="341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Tipologia di entrata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Ripartizione 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geografica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ITALIA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1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MEZZOGIORNO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2000-2004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2000-2004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Entrate finalizzate da MIUR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2000-2004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Entrate finalizzate da altri soggetti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2000-2004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Entrate contributive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2000-2004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9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Totale entrate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2005-2008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61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2009-2012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783154" cy="496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1640" y="272261"/>
            <a:ext cx="7812360" cy="492443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2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N°</a:t>
            </a:r>
            <a:r>
              <a:rPr lang="it-IT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studenti stranieri iscritti lauree triennali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35696" y="5988210"/>
            <a:ext cx="5839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Studenti con cittadinanza straniera (Fonte Anagrafe Nazionali Studenti)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31640" y="214290"/>
            <a:ext cx="7812360" cy="1200329"/>
          </a:xfrm>
          <a:solidFill>
            <a:srgbClr val="003F6F"/>
          </a:solidFill>
        </p:spPr>
        <p:txBody>
          <a:bodyPr wrap="square" anchor="t">
            <a:sp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 misuriamo il livello di burocratizzazione? (3)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" y="1590700"/>
            <a:ext cx="9067800" cy="5267300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None/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it-IT" sz="2800" b="1" dirty="0" smtClean="0">
                <a:cs typeface="Times New Roman" pitchFamily="18" charset="0"/>
              </a:rPr>
              <a:t>Interna: come si misura?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None/>
            </a:pPr>
            <a:r>
              <a:rPr lang="it-IT" sz="2800" b="1" dirty="0" smtClean="0">
                <a:cs typeface="Times New Roman" pitchFamily="18" charset="0"/>
              </a:rPr>
              <a:t>  Procedure (</a:t>
            </a:r>
            <a:r>
              <a:rPr lang="it-IT" sz="2800" b="1" dirty="0" err="1" smtClean="0">
                <a:cs typeface="Times New Roman" pitchFamily="18" charset="0"/>
              </a:rPr>
              <a:t>n°</a:t>
            </a:r>
            <a:r>
              <a:rPr lang="it-IT" sz="2800" b="1" dirty="0" smtClean="0">
                <a:cs typeface="Times New Roman" pitchFamily="18" charset="0"/>
              </a:rPr>
              <a:t> di passaggi)/efficienza/</a:t>
            </a:r>
            <a:r>
              <a:rPr lang="it-IT" sz="2800" b="1" dirty="0" err="1" smtClean="0">
                <a:cs typeface="Times New Roman" pitchFamily="18" charset="0"/>
              </a:rPr>
              <a:t>customer</a:t>
            </a:r>
            <a:r>
              <a:rPr lang="it-IT" sz="2800" b="1" dirty="0" smtClean="0">
                <a:cs typeface="Times New Roman" pitchFamily="18" charset="0"/>
              </a:rPr>
              <a:t> </a:t>
            </a:r>
            <a:r>
              <a:rPr lang="it-IT" sz="2800" b="1" dirty="0" err="1" smtClean="0">
                <a:cs typeface="Times New Roman" pitchFamily="18" charset="0"/>
              </a:rPr>
              <a:t>satisfaction</a:t>
            </a:r>
            <a:r>
              <a:rPr lang="it-IT" sz="2800" b="1" dirty="0" smtClean="0">
                <a:cs typeface="Times New Roman" pitchFamily="18" charset="0"/>
              </a:rPr>
              <a:t>/qualità/grado di informatizzazione</a:t>
            </a: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endParaRPr lang="it-IT" sz="2800" b="1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6"/>
          <p:cNvGrpSpPr/>
          <p:nvPr/>
        </p:nvGrpSpPr>
        <p:grpSpPr>
          <a:xfrm>
            <a:off x="1691680" y="1534727"/>
            <a:ext cx="7128792" cy="310097"/>
            <a:chOff x="899592" y="5861241"/>
            <a:chExt cx="7128792" cy="310097"/>
          </a:xfrm>
        </p:grpSpPr>
        <p:sp>
          <p:nvSpPr>
            <p:cNvPr id="15" name="CasellaDiTesto 14"/>
            <p:cNvSpPr txBox="1"/>
            <p:nvPr/>
          </p:nvSpPr>
          <p:spPr>
            <a:xfrm>
              <a:off x="899592" y="5863561"/>
              <a:ext cx="25202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NORD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3203848" y="5861241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CENTRO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5508104" y="5863561"/>
              <a:ext cx="252028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SUD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" name="Gruppo 7"/>
          <p:cNvGrpSpPr/>
          <p:nvPr/>
        </p:nvGrpSpPr>
        <p:grpSpPr>
          <a:xfrm>
            <a:off x="1619672" y="5704218"/>
            <a:ext cx="5105074" cy="523511"/>
            <a:chOff x="1043608" y="6215099"/>
            <a:chExt cx="5105074" cy="523511"/>
          </a:xfrm>
        </p:grpSpPr>
        <p:sp>
          <p:nvSpPr>
            <p:cNvPr id="9" name="Ovale 8"/>
            <p:cNvSpPr/>
            <p:nvPr/>
          </p:nvSpPr>
          <p:spPr>
            <a:xfrm>
              <a:off x="1043608" y="6260976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4018942" y="6260975"/>
              <a:ext cx="216024" cy="216024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2693308" y="626097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259632" y="6215099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Minimo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909332" y="6215099"/>
              <a:ext cx="170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Medio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211960" y="6215390"/>
              <a:ext cx="193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Massimo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 rot="16200000">
            <a:off x="-1659106" y="3440641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latin typeface="+mn-lt"/>
              </a:rPr>
              <a:t>€/</a:t>
            </a:r>
            <a:r>
              <a:rPr lang="it-IT" sz="1800" b="1" dirty="0" err="1" smtClean="0">
                <a:latin typeface="+mn-lt"/>
              </a:rPr>
              <a:t>doc+pta+ric+coll+assegnista</a:t>
            </a:r>
            <a:endParaRPr lang="it-IT" sz="1800" b="1" dirty="0">
              <a:latin typeface="+mn-lt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685800" y="5172432"/>
            <a:ext cx="8062664" cy="4195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6" name="Grafico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985808"/>
              </p:ext>
            </p:extLst>
          </p:nvPr>
        </p:nvGraphicFramePr>
        <p:xfrm>
          <a:off x="1259632" y="1790626"/>
          <a:ext cx="7284474" cy="396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asellaDiTesto 19"/>
          <p:cNvSpPr txBox="1"/>
          <p:nvPr/>
        </p:nvSpPr>
        <p:spPr>
          <a:xfrm>
            <a:off x="6138173" y="5931093"/>
            <a:ext cx="311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Fonte: edizione </a:t>
            </a:r>
            <a:r>
              <a:rPr lang="it-IT" sz="1200" b="1" i="1" dirty="0" err="1" smtClean="0"/>
              <a:t>Good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Practice</a:t>
            </a:r>
            <a:r>
              <a:rPr lang="it-IT" sz="1200" b="1" i="1" dirty="0" smtClean="0"/>
              <a:t> 2013</a:t>
            </a:r>
            <a:endParaRPr lang="it-IT" sz="1200" b="1" i="1" dirty="0"/>
          </a:p>
        </p:txBody>
      </p:sp>
      <p:sp>
        <p:nvSpPr>
          <p:cNvPr id="3" name="Rettangolo 2"/>
          <p:cNvSpPr/>
          <p:nvPr/>
        </p:nvSpPr>
        <p:spPr>
          <a:xfrm>
            <a:off x="1619672" y="112474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solidFill>
                  <a:srgbClr val="003F6F"/>
                </a:solidFill>
              </a:rPr>
              <a:t>Personale: costo unitario PTA/area geografica</a:t>
            </a:r>
            <a:endParaRPr lang="it-IT" sz="1800" dirty="0">
              <a:solidFill>
                <a:srgbClr val="003F6F"/>
              </a:solidFill>
            </a:endParaRPr>
          </a:p>
        </p:txBody>
      </p:sp>
      <p:sp>
        <p:nvSpPr>
          <p:cNvPr id="21" name="Rectangle 1026"/>
          <p:cNvSpPr txBox="1">
            <a:spLocks noChangeArrowheads="1"/>
          </p:cNvSpPr>
          <p:nvPr/>
        </p:nvSpPr>
        <p:spPr>
          <a:xfrm>
            <a:off x="1331640" y="242645"/>
            <a:ext cx="7812360" cy="830997"/>
          </a:xfrm>
          <a:prstGeom prst="rect">
            <a:avLst/>
          </a:prstGeom>
          <a:solidFill>
            <a:srgbClr val="003F6F"/>
          </a:solidFill>
        </p:spPr>
        <p:txBody>
          <a:bodyPr wrap="square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L’efficienza è inversamente proporzionale</a:t>
            </a:r>
          </a:p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livello di burocratizzazione? (1)</a:t>
            </a:r>
          </a:p>
        </p:txBody>
      </p:sp>
    </p:spTree>
    <p:extLst>
      <p:ext uri="{BB962C8B-B14F-4D97-AF65-F5344CB8AC3E}">
        <p14:creationId xmlns:p14="http://schemas.microsoft.com/office/powerpoint/2010/main" val="13170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7"/>
          <p:cNvGrpSpPr/>
          <p:nvPr/>
        </p:nvGrpSpPr>
        <p:grpSpPr>
          <a:xfrm>
            <a:off x="1547664" y="5733256"/>
            <a:ext cx="5141078" cy="523220"/>
            <a:chOff x="1043608" y="6215099"/>
            <a:chExt cx="5141078" cy="523220"/>
          </a:xfrm>
        </p:grpSpPr>
        <p:sp>
          <p:nvSpPr>
            <p:cNvPr id="9" name="Ovale 8"/>
            <p:cNvSpPr/>
            <p:nvPr/>
          </p:nvSpPr>
          <p:spPr>
            <a:xfrm>
              <a:off x="1043608" y="6260976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0" name="Ovale 9"/>
            <p:cNvSpPr/>
            <p:nvPr/>
          </p:nvSpPr>
          <p:spPr>
            <a:xfrm>
              <a:off x="4018942" y="6260975"/>
              <a:ext cx="216024" cy="216024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>
              <a:off x="2693308" y="626097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223628" y="6215099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Minimo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995288" y="6215099"/>
              <a:ext cx="170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Medio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4247964" y="6215099"/>
              <a:ext cx="193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Massimo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" name="CasellaDiTesto 17"/>
          <p:cNvSpPr txBox="1"/>
          <p:nvPr/>
        </p:nvSpPr>
        <p:spPr>
          <a:xfrm rot="16200000">
            <a:off x="-1210705" y="334770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latin typeface="+mn-lt"/>
              </a:rPr>
              <a:t>€ (con contratti)/mq</a:t>
            </a:r>
            <a:endParaRPr lang="it-IT" sz="1800" b="1" dirty="0">
              <a:latin typeface="+mn-lt"/>
            </a:endParaRPr>
          </a:p>
        </p:txBody>
      </p:sp>
      <p:sp>
        <p:nvSpPr>
          <p:cNvPr id="27" name="Rettangolo arrotondato 26"/>
          <p:cNvSpPr/>
          <p:nvPr/>
        </p:nvSpPr>
        <p:spPr>
          <a:xfrm>
            <a:off x="1080728" y="5316160"/>
            <a:ext cx="7377472" cy="17555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1" name="Gra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443122"/>
              </p:ext>
            </p:extLst>
          </p:nvPr>
        </p:nvGraphicFramePr>
        <p:xfrm>
          <a:off x="1520105" y="1891280"/>
          <a:ext cx="6796311" cy="3827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CasellaDiTesto 24"/>
          <p:cNvSpPr txBox="1"/>
          <p:nvPr/>
        </p:nvSpPr>
        <p:spPr>
          <a:xfrm>
            <a:off x="6084168" y="5931093"/>
            <a:ext cx="311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Fonte: edizione </a:t>
            </a:r>
            <a:r>
              <a:rPr lang="it-IT" sz="1200" b="1" i="1" dirty="0" err="1" smtClean="0"/>
              <a:t>Good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Practice</a:t>
            </a:r>
            <a:r>
              <a:rPr lang="it-IT" sz="1200" b="1" i="1" dirty="0" smtClean="0"/>
              <a:t> 2013</a:t>
            </a:r>
            <a:endParaRPr lang="it-IT" sz="1200" b="1" i="1" dirty="0"/>
          </a:p>
        </p:txBody>
      </p:sp>
      <p:sp>
        <p:nvSpPr>
          <p:cNvPr id="3" name="Rettangolo 2"/>
          <p:cNvSpPr/>
          <p:nvPr/>
        </p:nvSpPr>
        <p:spPr>
          <a:xfrm>
            <a:off x="1278218" y="1202849"/>
            <a:ext cx="790229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700" b="1" dirty="0">
                <a:solidFill>
                  <a:srgbClr val="003F6F"/>
                </a:solidFill>
              </a:rPr>
              <a:t>Servizi  generali &amp; logistica: relazione costo unitario/area geografica</a:t>
            </a:r>
          </a:p>
        </p:txBody>
      </p:sp>
      <p:sp>
        <p:nvSpPr>
          <p:cNvPr id="26" name="Rectangle 1026"/>
          <p:cNvSpPr txBox="1">
            <a:spLocks noChangeArrowheads="1"/>
          </p:cNvSpPr>
          <p:nvPr/>
        </p:nvSpPr>
        <p:spPr>
          <a:xfrm>
            <a:off x="1331640" y="242645"/>
            <a:ext cx="7812360" cy="830997"/>
          </a:xfrm>
          <a:prstGeom prst="rect">
            <a:avLst/>
          </a:prstGeom>
          <a:solidFill>
            <a:srgbClr val="003F6F"/>
          </a:solidFill>
        </p:spPr>
        <p:txBody>
          <a:bodyPr wrap="square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L’efficienza è inversamente proporzionale</a:t>
            </a:r>
          </a:p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livello di burocratizzazione? (2)</a:t>
            </a:r>
          </a:p>
        </p:txBody>
      </p:sp>
      <p:grpSp>
        <p:nvGrpSpPr>
          <p:cNvPr id="28" name="Gruppo 6"/>
          <p:cNvGrpSpPr/>
          <p:nvPr/>
        </p:nvGrpSpPr>
        <p:grpSpPr>
          <a:xfrm>
            <a:off x="1691680" y="1606735"/>
            <a:ext cx="6624736" cy="310097"/>
            <a:chOff x="1115616" y="5861241"/>
            <a:chExt cx="6624736" cy="310097"/>
          </a:xfrm>
          <a:noFill/>
        </p:grpSpPr>
        <p:sp>
          <p:nvSpPr>
            <p:cNvPr id="29" name="CasellaDiTesto 28"/>
            <p:cNvSpPr txBox="1"/>
            <p:nvPr/>
          </p:nvSpPr>
          <p:spPr>
            <a:xfrm>
              <a:off x="1115616" y="5863561"/>
              <a:ext cx="252028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NORD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203848" y="5861241"/>
              <a:ext cx="252028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CENTRO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5220072" y="5863561"/>
              <a:ext cx="252028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SUD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0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 rot="16200000">
            <a:off x="-1059750" y="364996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 smtClean="0">
                <a:latin typeface="+mn-lt"/>
              </a:rPr>
              <a:t>€/</a:t>
            </a:r>
            <a:r>
              <a:rPr lang="it-IT" sz="1800" b="1" dirty="0" err="1" smtClean="0">
                <a:latin typeface="+mn-lt"/>
              </a:rPr>
              <a:t>doc+pta+ric+coll+assegnista</a:t>
            </a:r>
            <a:endParaRPr lang="it-IT" sz="1800" b="1" dirty="0">
              <a:latin typeface="+mn-lt"/>
            </a:endParaRPr>
          </a:p>
        </p:txBody>
      </p:sp>
      <p:graphicFrame>
        <p:nvGraphicFramePr>
          <p:cNvPr id="20" name="Gra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087838"/>
              </p:ext>
            </p:extLst>
          </p:nvPr>
        </p:nvGraphicFramePr>
        <p:xfrm>
          <a:off x="1713828" y="2010576"/>
          <a:ext cx="6422480" cy="364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5" name="Gruppo 7"/>
          <p:cNvGrpSpPr/>
          <p:nvPr/>
        </p:nvGrpSpPr>
        <p:grpSpPr>
          <a:xfrm>
            <a:off x="1691680" y="5733256"/>
            <a:ext cx="5119014" cy="523220"/>
            <a:chOff x="1043608" y="6215099"/>
            <a:chExt cx="5119014" cy="523220"/>
          </a:xfrm>
        </p:grpSpPr>
        <p:sp>
          <p:nvSpPr>
            <p:cNvPr id="26" name="Ovale 25"/>
            <p:cNvSpPr/>
            <p:nvPr/>
          </p:nvSpPr>
          <p:spPr>
            <a:xfrm>
              <a:off x="1043608" y="6260976"/>
              <a:ext cx="216024" cy="216024"/>
            </a:xfrm>
            <a:prstGeom prst="ellipse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8" name="Ovale 27"/>
            <p:cNvSpPr/>
            <p:nvPr/>
          </p:nvSpPr>
          <p:spPr>
            <a:xfrm>
              <a:off x="4018942" y="6260975"/>
              <a:ext cx="216024" cy="216024"/>
            </a:xfrm>
            <a:prstGeom prst="ellipse">
              <a:avLst/>
            </a:prstGeom>
            <a:solidFill>
              <a:srgbClr val="FF99CC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29" name="Ovale 28"/>
            <p:cNvSpPr/>
            <p:nvPr/>
          </p:nvSpPr>
          <p:spPr>
            <a:xfrm>
              <a:off x="2693308" y="6260976"/>
              <a:ext cx="216024" cy="21602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273572" y="6215099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Minimo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2929756" y="6215099"/>
              <a:ext cx="17003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Medio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4225900" y="6215099"/>
              <a:ext cx="193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Valore</a:t>
              </a:r>
            </a:p>
            <a:p>
              <a:r>
                <a:rPr lang="it-IT" sz="1400" dirty="0" smtClean="0">
                  <a:solidFill>
                    <a:srgbClr val="000000"/>
                  </a:solidFill>
                  <a:latin typeface="Arial"/>
                </a:rPr>
                <a:t>Massimo</a:t>
              </a:r>
              <a:endParaRPr lang="it-IT" sz="14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3" name="CasellaDiTesto 32"/>
          <p:cNvSpPr txBox="1"/>
          <p:nvPr/>
        </p:nvSpPr>
        <p:spPr>
          <a:xfrm>
            <a:off x="6138173" y="5931093"/>
            <a:ext cx="3114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Fonte: edizione </a:t>
            </a:r>
            <a:r>
              <a:rPr lang="it-IT" sz="1200" b="1" i="1" dirty="0" err="1" smtClean="0"/>
              <a:t>Good</a:t>
            </a:r>
            <a:r>
              <a:rPr lang="it-IT" sz="1200" b="1" i="1" dirty="0" smtClean="0"/>
              <a:t> </a:t>
            </a:r>
            <a:r>
              <a:rPr lang="it-IT" sz="1200" b="1" i="1" dirty="0" err="1" smtClean="0"/>
              <a:t>Practice</a:t>
            </a:r>
            <a:r>
              <a:rPr lang="it-IT" sz="1200" b="1" i="1" dirty="0" smtClean="0"/>
              <a:t> 2013</a:t>
            </a:r>
            <a:endParaRPr lang="it-IT" sz="1200" b="1" i="1" dirty="0"/>
          </a:p>
        </p:txBody>
      </p:sp>
      <p:sp>
        <p:nvSpPr>
          <p:cNvPr id="3" name="Rettangolo 2"/>
          <p:cNvSpPr/>
          <p:nvPr/>
        </p:nvSpPr>
        <p:spPr>
          <a:xfrm>
            <a:off x="1475656" y="1196752"/>
            <a:ext cx="7258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003F6F"/>
                </a:solidFill>
              </a:rPr>
              <a:t>Sistemi </a:t>
            </a:r>
            <a:r>
              <a:rPr lang="it-IT" sz="1800" b="1" dirty="0" smtClean="0">
                <a:solidFill>
                  <a:srgbClr val="003F6F"/>
                </a:solidFill>
              </a:rPr>
              <a:t>informativi: relazione </a:t>
            </a:r>
            <a:r>
              <a:rPr lang="it-IT" sz="1800" b="1" dirty="0">
                <a:solidFill>
                  <a:srgbClr val="003F6F"/>
                </a:solidFill>
              </a:rPr>
              <a:t>costo unitario/area geografica</a:t>
            </a:r>
          </a:p>
        </p:txBody>
      </p:sp>
      <p:sp>
        <p:nvSpPr>
          <p:cNvPr id="34" name="Rectangle 1026"/>
          <p:cNvSpPr txBox="1">
            <a:spLocks noChangeArrowheads="1"/>
          </p:cNvSpPr>
          <p:nvPr/>
        </p:nvSpPr>
        <p:spPr>
          <a:xfrm>
            <a:off x="1331640" y="242645"/>
            <a:ext cx="7812360" cy="830997"/>
          </a:xfrm>
          <a:prstGeom prst="rect">
            <a:avLst/>
          </a:prstGeom>
          <a:solidFill>
            <a:srgbClr val="003F6F"/>
          </a:solidFill>
        </p:spPr>
        <p:txBody>
          <a:bodyPr wrap="square" anchor="t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L’efficienza è inversamente proporzionale</a:t>
            </a:r>
          </a:p>
          <a:p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 livello di burocratizzazione? (3)</a:t>
            </a:r>
          </a:p>
        </p:txBody>
      </p:sp>
      <p:grpSp>
        <p:nvGrpSpPr>
          <p:cNvPr id="35" name="Gruppo 6"/>
          <p:cNvGrpSpPr/>
          <p:nvPr/>
        </p:nvGrpSpPr>
        <p:grpSpPr>
          <a:xfrm>
            <a:off x="2195736" y="1678743"/>
            <a:ext cx="5616624" cy="310097"/>
            <a:chOff x="1381500" y="5861241"/>
            <a:chExt cx="5616624" cy="310097"/>
          </a:xfrm>
          <a:noFill/>
        </p:grpSpPr>
        <p:sp>
          <p:nvSpPr>
            <p:cNvPr id="36" name="CasellaDiTesto 35"/>
            <p:cNvSpPr txBox="1"/>
            <p:nvPr/>
          </p:nvSpPr>
          <p:spPr>
            <a:xfrm>
              <a:off x="1381500" y="5863561"/>
              <a:ext cx="2038372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NORD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CasellaDiTesto 36"/>
            <p:cNvSpPr txBox="1"/>
            <p:nvPr/>
          </p:nvSpPr>
          <p:spPr>
            <a:xfrm>
              <a:off x="3203848" y="5861241"/>
              <a:ext cx="242612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CENTRO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508104" y="5863561"/>
              <a:ext cx="149002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 smtClean="0">
                  <a:solidFill>
                    <a:srgbClr val="000000"/>
                  </a:solidFill>
                  <a:latin typeface="Arial"/>
                </a:rPr>
                <a:t>SUD</a:t>
              </a:r>
              <a:endParaRPr lang="it-IT" sz="1400" b="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0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85852" y="142852"/>
            <a:ext cx="7812360" cy="1384995"/>
          </a:xfrm>
          <a:solidFill>
            <a:srgbClr val="003F6F"/>
          </a:solidFill>
        </p:spPr>
        <p:txBody>
          <a:bodyPr wrap="square" anchor="t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parità di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normativa…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Convenzioni e centrali di committenza hanno aumentato l’efficienza?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42844" y="2285992"/>
            <a:ext cx="9001156" cy="4572008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None/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endParaRPr lang="it-IT" sz="2800" b="1" dirty="0" smtClean="0"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99504" y="1600339"/>
            <a:ext cx="850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Realizzazione prese di rete</a:t>
            </a:r>
          </a:p>
          <a:p>
            <a:r>
              <a:rPr lang="it-IT" sz="2000" b="1" dirty="0" smtClean="0"/>
              <a:t>Anno 2012: Procedura negoziata interna</a:t>
            </a:r>
          </a:p>
          <a:p>
            <a:r>
              <a:rPr lang="it-IT" sz="2000" b="1" dirty="0" smtClean="0"/>
              <a:t>Costo medio € 150,04 </a:t>
            </a:r>
            <a:r>
              <a:rPr lang="it-IT" sz="2000" dirty="0" smtClean="0"/>
              <a:t>per ogni presa di rete in opera.</a:t>
            </a:r>
          </a:p>
          <a:p>
            <a:r>
              <a:rPr lang="it-IT" sz="2000" dirty="0" smtClean="0"/>
              <a:t>Realizzazioni a regola d’arte ed entro tempi decisamente inferiori a quelli stabiliti dal Capitolato d’oneri.</a:t>
            </a:r>
          </a:p>
          <a:p>
            <a:r>
              <a:rPr lang="it-IT" sz="2000" dirty="0" smtClean="0"/>
              <a:t>Impegno del personale interno limitato al sopralluogo per la definizione dei percorsi</a:t>
            </a:r>
          </a:p>
          <a:p>
            <a:endParaRPr lang="it-IT" sz="1050" dirty="0" smtClean="0"/>
          </a:p>
          <a:p>
            <a:r>
              <a:rPr lang="it-IT" sz="2000" b="1" dirty="0" smtClean="0"/>
              <a:t>Anno 2013: Convenzione CONSIP “Reti Locali 4” </a:t>
            </a:r>
          </a:p>
          <a:p>
            <a:r>
              <a:rPr lang="it-IT" sz="2000" b="1" dirty="0" smtClean="0"/>
              <a:t>Costo medio € 345,39 </a:t>
            </a:r>
            <a:r>
              <a:rPr lang="it-IT" sz="2000" dirty="0" smtClean="0"/>
              <a:t>per ogni presa di rete in opera (+130%). </a:t>
            </a:r>
          </a:p>
          <a:p>
            <a:r>
              <a:rPr lang="it-IT" sz="2000" dirty="0" smtClean="0"/>
              <a:t>Realizzazioni costellate da ritardi e costi extra. </a:t>
            </a:r>
          </a:p>
          <a:p>
            <a:r>
              <a:rPr lang="it-IT" sz="2000" dirty="0" smtClean="0"/>
              <a:t>Significativa rilevanza dei tempi di attesa soprattutto in fase di avvio, lungaggini burocratiche, mancanza di un interlocutore</a:t>
            </a:r>
          </a:p>
          <a:p>
            <a:r>
              <a:rPr lang="it-IT" sz="2000" dirty="0" smtClean="0"/>
              <a:t>Impegno del personale interno quasi pari a quello del personale esterno per la necessità di fornire loro continuo supporto.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31640" y="242645"/>
            <a:ext cx="7812360" cy="954107"/>
          </a:xfrm>
          <a:solidFill>
            <a:srgbClr val="003F6F"/>
          </a:solidFill>
        </p:spPr>
        <p:txBody>
          <a:bodyPr wrap="square" anchor="t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Semplificazione è sempre sinonimo</a:t>
            </a:r>
            <a:b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 buona gestione? 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9001156" cy="4572008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None/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endParaRPr lang="it-IT" sz="2800" b="1" dirty="0" smtClean="0"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</a:pPr>
            <a:endParaRPr lang="it-IT" sz="2800" b="1" dirty="0" smtClean="0">
              <a:cs typeface="Times New Roman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428736"/>
            <a:ext cx="879157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Approvvigionamenti per manutenzione </a:t>
            </a:r>
          </a:p>
          <a:p>
            <a:pPr algn="ctr"/>
            <a:endParaRPr lang="it-IT" sz="1000" dirty="0" smtClean="0"/>
          </a:p>
          <a:p>
            <a:pPr algn="ctr"/>
            <a:endParaRPr lang="it-IT" sz="1000" dirty="0" smtClean="0"/>
          </a:p>
          <a:p>
            <a:pPr algn="ctr"/>
            <a:endParaRPr lang="it-IT" sz="2000" dirty="0" smtClean="0"/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Rapporti ricorrenti con gli stessi fornitori</a:t>
            </a:r>
          </a:p>
          <a:p>
            <a:pPr algn="ctr"/>
            <a:endParaRPr lang="it-IT" sz="1000" dirty="0" smtClean="0"/>
          </a:p>
          <a:p>
            <a:pPr algn="ctr"/>
            <a:r>
              <a:rPr lang="it-IT" sz="2000" dirty="0" smtClean="0"/>
              <a:t>Assenza di programmazione della manutenzione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Risorse finanziarie inadeguate e riservate a interventi indispensabili e urgenti</a:t>
            </a:r>
          </a:p>
          <a:p>
            <a:pPr algn="ctr"/>
            <a:endParaRPr lang="it-IT" sz="1000" dirty="0" smtClean="0"/>
          </a:p>
          <a:p>
            <a:pPr algn="ctr"/>
            <a:r>
              <a:rPr lang="it-IT" sz="2000" dirty="0" smtClean="0"/>
              <a:t>Risorse di personale limitate impongono procedure snelle</a:t>
            </a:r>
          </a:p>
          <a:p>
            <a:endParaRPr lang="it-IT" sz="1200" dirty="0" smtClean="0"/>
          </a:p>
          <a:p>
            <a:endParaRPr lang="it-IT" sz="2000" dirty="0" smtClean="0"/>
          </a:p>
          <a:p>
            <a:pPr algn="ctr"/>
            <a:endParaRPr lang="it-IT" sz="2000" dirty="0" smtClean="0"/>
          </a:p>
          <a:p>
            <a:pPr algn="ctr"/>
            <a:endParaRPr lang="it-IT" sz="1200" dirty="0" smtClean="0"/>
          </a:p>
          <a:p>
            <a:pPr algn="ctr"/>
            <a:r>
              <a:rPr lang="it-IT" sz="2000" b="1" dirty="0" smtClean="0"/>
              <a:t>Mancata verifica sui prezzi praticati e interventi sovrafatturati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4211960" y="4725144"/>
            <a:ext cx="714380" cy="7143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Freccia in giù 5"/>
          <p:cNvSpPr/>
          <p:nvPr/>
        </p:nvSpPr>
        <p:spPr bwMode="auto">
          <a:xfrm>
            <a:off x="4211960" y="1993970"/>
            <a:ext cx="642942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9947"/>
            <a:ext cx="5412893" cy="58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357290" y="-23"/>
            <a:ext cx="7786711" cy="1214445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Cosa si intende per divario e come lo misuriamo?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00240"/>
            <a:ext cx="37472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42910" y="1196752"/>
            <a:ext cx="8321578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2004-2013:</a:t>
            </a:r>
          </a:p>
          <a:p>
            <a:pPr algn="ctr"/>
            <a:r>
              <a:rPr lang="it-IT" sz="2000" b="1" dirty="0" smtClean="0"/>
              <a:t>il legislatore interviene sulle università oltre 120 volte, </a:t>
            </a:r>
          </a:p>
          <a:p>
            <a:pPr algn="ctr"/>
            <a:r>
              <a:rPr lang="it-IT" sz="2000" b="1" dirty="0" smtClean="0"/>
              <a:t>in media più di una volta al mese.</a:t>
            </a:r>
          </a:p>
          <a:p>
            <a:pPr algn="ctr"/>
            <a:r>
              <a:rPr lang="it-IT" sz="2000" b="1" dirty="0" smtClean="0"/>
              <a:t>Interventi cui si sommano Decreti/note MIUR e ANVUR</a:t>
            </a:r>
          </a:p>
          <a:p>
            <a:pPr algn="ctr"/>
            <a:endParaRPr lang="it-IT" sz="2800" b="1" dirty="0" smtClean="0"/>
          </a:p>
          <a:p>
            <a:pPr algn="ctr"/>
            <a:endParaRPr lang="it-IT" sz="1000" b="1" dirty="0" smtClean="0"/>
          </a:p>
          <a:p>
            <a:pPr algn="ctr"/>
            <a:r>
              <a:rPr lang="it-IT" sz="2000" b="1" dirty="0" smtClean="0"/>
              <a:t>Lesione del principio della certezza del diritto</a:t>
            </a:r>
          </a:p>
          <a:p>
            <a:pPr algn="ctr"/>
            <a:r>
              <a:rPr lang="it-IT" sz="2000" b="1" dirty="0" smtClean="0"/>
              <a:t>Necessità di chiarimenti da parte degli apparati centrali </a:t>
            </a:r>
          </a:p>
          <a:p>
            <a:pPr algn="ctr"/>
            <a:r>
              <a:rPr lang="it-IT" sz="2000" b="1" dirty="0" smtClean="0"/>
              <a:t>Moltiplicazione dei quesiti e note a chiarimento</a:t>
            </a:r>
          </a:p>
          <a:p>
            <a:pPr algn="ctr"/>
            <a:endParaRPr lang="it-IT" sz="2800" b="1" dirty="0" smtClean="0"/>
          </a:p>
          <a:p>
            <a:pPr algn="ctr"/>
            <a:endParaRPr lang="it-IT" sz="800" b="1" dirty="0" smtClean="0"/>
          </a:p>
          <a:p>
            <a:pPr algn="ctr"/>
            <a:r>
              <a:rPr lang="it-IT" sz="2000" b="1" dirty="0" smtClean="0"/>
              <a:t>Rallentamento decisionale e deresponsabilizzazione</a:t>
            </a:r>
          </a:p>
          <a:p>
            <a:pPr algn="ctr"/>
            <a:r>
              <a:rPr lang="it-IT" sz="2000" b="1" dirty="0" smtClean="0"/>
              <a:t>degli amministratori degli Atenei</a:t>
            </a:r>
          </a:p>
          <a:p>
            <a:pPr algn="ctr"/>
            <a:r>
              <a:rPr lang="it-IT" sz="2000" b="1" dirty="0" err="1" smtClean="0"/>
              <a:t>Iper</a:t>
            </a:r>
            <a:r>
              <a:rPr lang="it-IT" sz="2000" b="1" dirty="0" smtClean="0"/>
              <a:t>-regolamentazione circoscrive i confini dell’autonomia</a:t>
            </a:r>
          </a:p>
          <a:p>
            <a:pPr algn="ctr"/>
            <a:r>
              <a:rPr lang="it-IT" sz="2000" b="1" dirty="0" smtClean="0"/>
              <a:t>che da principio fondante dell’ordinamento universitario</a:t>
            </a:r>
          </a:p>
          <a:p>
            <a:pPr algn="ctr"/>
            <a:r>
              <a:rPr lang="it-IT" sz="2000" b="1" dirty="0" smtClean="0"/>
              <a:t>diventa regola residuale confinata entro spazi minimi.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1331640" y="262389"/>
            <a:ext cx="7812360" cy="523220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Iper-regolamentazione</a:t>
            </a:r>
            <a:r>
              <a:rPr kumimoji="0" lang="it-IT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vs 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autonomia</a:t>
            </a:r>
          </a:p>
        </p:txBody>
      </p:sp>
      <p:sp>
        <p:nvSpPr>
          <p:cNvPr id="8" name="Freccia in giù 7"/>
          <p:cNvSpPr/>
          <p:nvPr/>
        </p:nvSpPr>
        <p:spPr bwMode="auto">
          <a:xfrm>
            <a:off x="4658867" y="2639762"/>
            <a:ext cx="285752" cy="3571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Freccia in giù 8"/>
          <p:cNvSpPr/>
          <p:nvPr/>
        </p:nvSpPr>
        <p:spPr bwMode="auto">
          <a:xfrm>
            <a:off x="4644008" y="4079922"/>
            <a:ext cx="285752" cy="3571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1416833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Verifica di procedure ex-ante e rispetto di requisiti</a:t>
            </a:r>
          </a:p>
          <a:p>
            <a:pPr algn="ctr"/>
            <a:r>
              <a:rPr lang="it-IT" sz="2000" b="1" dirty="0"/>
              <a:t>c</a:t>
            </a:r>
            <a:r>
              <a:rPr lang="it-IT" sz="2000" b="1" dirty="0" smtClean="0"/>
              <a:t>ui sovraintendono più organismi con competenze che in parte</a:t>
            </a:r>
          </a:p>
          <a:p>
            <a:pPr algn="ctr"/>
            <a:r>
              <a:rPr lang="it-IT" sz="2000" b="1" dirty="0" smtClean="0"/>
              <a:t>si sovrappongono e che spesso non sono coordinati tra loro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algn="ctr"/>
            <a:r>
              <a:rPr lang="it-IT" sz="2000" b="1" dirty="0" smtClean="0"/>
              <a:t>In condizione di turn-over fortemente limitato,</a:t>
            </a:r>
          </a:p>
          <a:p>
            <a:pPr algn="ctr"/>
            <a:r>
              <a:rPr lang="it-IT" sz="2000" b="1" dirty="0" smtClean="0"/>
              <a:t>lo spostamento di risorse su funzioni strumentali impoverisce le funzioni finali delle università</a:t>
            </a:r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/>
              <a:t>La burocrazia è necessaria ma l’eccesso di normativa, farraginosa, frammentata e nidificata genera cattiva burocrazia e rafforza la posizione di chi si oppone a qualsiasi forma di valutazione </a:t>
            </a:r>
            <a:endParaRPr lang="it-IT" sz="2000" dirty="0" smtClean="0"/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5" name="Freccia in giù 4"/>
          <p:cNvSpPr/>
          <p:nvPr/>
        </p:nvSpPr>
        <p:spPr bwMode="auto">
          <a:xfrm>
            <a:off x="4143372" y="2571174"/>
            <a:ext cx="785818" cy="78581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1331640" y="262389"/>
            <a:ext cx="7821916" cy="646331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Burocrazia</a:t>
            </a:r>
            <a:r>
              <a:rPr kumimoji="0" lang="it-IT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vs controllo</a:t>
            </a:r>
            <a:endParaRPr kumimoji="0" lang="it-IT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714348" y="1000108"/>
            <a:ext cx="842968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2000" b="1" dirty="0" smtClean="0"/>
              <a:t>I recenti scandali evidenziano l’inadeguatezza di procedure </a:t>
            </a:r>
          </a:p>
          <a:p>
            <a:pPr lvl="1" algn="ctr"/>
            <a:r>
              <a:rPr lang="it-IT" sz="2000" b="1" dirty="0" smtClean="0"/>
              <a:t>e adempimenti formali non contestualizzati rispetto alle diverse tipologie di amministrazioni e ai relativi processi critici nel fronteggiare i rischi veri di corruzione</a:t>
            </a:r>
          </a:p>
          <a:p>
            <a:pPr lvl="1" algn="ctr"/>
            <a:endParaRPr lang="it-IT" sz="2000" b="1" dirty="0" smtClean="0"/>
          </a:p>
          <a:p>
            <a:pPr marL="800100" lvl="1" indent="-342900" algn="ctr"/>
            <a:r>
              <a:rPr lang="it-IT" sz="2000" b="1" dirty="0" smtClean="0"/>
              <a:t>I sistemi di monitoraggio delle </a:t>
            </a:r>
            <a:r>
              <a:rPr lang="it-IT" sz="2000" b="1" i="1" dirty="0" smtClean="0"/>
              <a:t>performance </a:t>
            </a:r>
            <a:r>
              <a:rPr lang="it-IT" sz="2000" b="1" dirty="0" smtClean="0"/>
              <a:t>(costi, efficacia) rappresentano un potente strumento </a:t>
            </a:r>
          </a:p>
          <a:p>
            <a:pPr marL="800100" lvl="1" indent="-342900" algn="ctr"/>
            <a:r>
              <a:rPr lang="it-IT" sz="2000" b="1" dirty="0" smtClean="0"/>
              <a:t>per rilevare potenziali comportamenti in contrasto </a:t>
            </a:r>
          </a:p>
          <a:p>
            <a:pPr marL="800100" lvl="1" indent="-342900" algn="ctr"/>
            <a:r>
              <a:rPr lang="it-IT" sz="2000" b="1" dirty="0" smtClean="0"/>
              <a:t>con il “bene pubblico”</a:t>
            </a:r>
          </a:p>
          <a:p>
            <a:pPr lvl="1" algn="ctr">
              <a:lnSpc>
                <a:spcPct val="150000"/>
              </a:lnSpc>
            </a:pPr>
            <a:endParaRPr lang="it-IT" b="1" dirty="0" smtClean="0"/>
          </a:p>
          <a:p>
            <a:pPr lvl="1" algn="ctr">
              <a:lnSpc>
                <a:spcPct val="150000"/>
              </a:lnSpc>
            </a:pPr>
            <a:endParaRPr lang="it-IT" sz="2200" b="1" dirty="0" smtClean="0"/>
          </a:p>
          <a:p>
            <a:pPr lvl="1" algn="ctr"/>
            <a:r>
              <a:rPr lang="it-IT" sz="2200" b="1" dirty="0" smtClean="0"/>
              <a:t>Controllo esterno indipendente </a:t>
            </a:r>
          </a:p>
          <a:p>
            <a:pPr lvl="1" algn="ctr"/>
            <a:endParaRPr lang="it-IT" sz="500" b="1" dirty="0" smtClean="0"/>
          </a:p>
          <a:p>
            <a:pPr lvl="1" algn="ctr"/>
            <a:r>
              <a:rPr lang="it-IT" sz="2200" b="1" dirty="0" smtClean="0"/>
              <a:t>Responsabilizzazione del management</a:t>
            </a:r>
          </a:p>
          <a:p>
            <a:pPr lvl="1" algn="ctr"/>
            <a:r>
              <a:rPr lang="it-IT" sz="2200" b="1" dirty="0" smtClean="0"/>
              <a:t>in relazione ai risultati </a:t>
            </a:r>
          </a:p>
          <a:p>
            <a:endParaRPr lang="it-IT" dirty="0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31640" y="241484"/>
            <a:ext cx="7812360" cy="523220"/>
          </a:xfrm>
          <a:solidFill>
            <a:srgbClr val="003F6F"/>
          </a:solidFill>
        </p:spPr>
        <p:txBody>
          <a:bodyPr wrap="square" anchor="t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Burocratizzazione  vs performance</a:t>
            </a:r>
          </a:p>
        </p:txBody>
      </p:sp>
      <p:sp>
        <p:nvSpPr>
          <p:cNvPr id="5" name="Freccia in giù 4"/>
          <p:cNvSpPr/>
          <p:nvPr/>
        </p:nvSpPr>
        <p:spPr bwMode="auto">
          <a:xfrm>
            <a:off x="4643438" y="3929066"/>
            <a:ext cx="785818" cy="78581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31641" y="260350"/>
            <a:ext cx="7812360" cy="584775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Fondo di Finanziamento Ordinario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0681"/>
            <a:ext cx="7638189" cy="34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59630"/>
              </p:ext>
            </p:extLst>
          </p:nvPr>
        </p:nvGraphicFramePr>
        <p:xfrm>
          <a:off x="1331640" y="5030688"/>
          <a:ext cx="7607303" cy="990600"/>
        </p:xfrm>
        <a:graphic>
          <a:graphicData uri="http://schemas.openxmlformats.org/drawingml/2006/table">
            <a:tbl>
              <a:tblPr/>
              <a:tblGrid>
                <a:gridCol w="942582"/>
                <a:gridCol w="952103"/>
                <a:gridCol w="952103"/>
                <a:gridCol w="952103"/>
                <a:gridCol w="952103"/>
                <a:gridCol w="952103"/>
                <a:gridCol w="952103"/>
                <a:gridCol w="952103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Tahoma"/>
                        </a:rPr>
                        <a:t>ANNI: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Tahoma"/>
                        </a:rPr>
                        <a:t>2007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Tahoma"/>
                        </a:rPr>
                        <a:t>2008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Tahoma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Tahoma"/>
                        </a:rPr>
                        <a:t>2010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Tahoma"/>
                        </a:rPr>
                        <a:t>2011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Tahoma"/>
                        </a:rPr>
                        <a:t>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effectLst/>
                          <a:latin typeface="Tahoma"/>
                        </a:rPr>
                        <a:t>2013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NORD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40,3%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40,2%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40,7%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41,2%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41,4%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41,1%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41,3%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CENTRO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26,4%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26,9%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27,0%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26,9%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26,8%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27,1%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26,9%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SUD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33,3%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32,9%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32,2%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31,9%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31,7%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31,8%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31,8%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tot MLN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            7.052,8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            7.288,5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            7.432,2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            7.001,8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            6.833,2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Tahoma"/>
                        </a:rPr>
                        <a:t>            6.830,0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Tahoma"/>
                        </a:rPr>
                        <a:t>            6.502,2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1640" y="260350"/>
            <a:ext cx="7812360" cy="584775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Numero docenti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44824"/>
            <a:ext cx="9111183" cy="285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0" y="4786322"/>
            <a:ext cx="7957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(Fonte pag 238- Rapporto </a:t>
            </a:r>
            <a:r>
              <a:rPr lang="it-IT" sz="1200" b="1" i="1" dirty="0" err="1" smtClean="0"/>
              <a:t>Anvur</a:t>
            </a:r>
            <a:r>
              <a:rPr lang="it-IT" sz="1200" b="1" i="1" dirty="0" smtClean="0"/>
              <a:t> sullo stato del sistema universitario e della ricerca 2013)</a:t>
            </a:r>
            <a:endParaRPr lang="it-IT" sz="12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2006401" y="5143512"/>
            <a:ext cx="4208673" cy="1591269"/>
            <a:chOff x="2523567" y="1059079"/>
            <a:chExt cx="4208673" cy="1591269"/>
          </a:xfrm>
        </p:grpSpPr>
        <p:sp>
          <p:nvSpPr>
            <p:cNvPr id="4" name="Rettangolo arrotondato 3"/>
            <p:cNvSpPr/>
            <p:nvPr/>
          </p:nvSpPr>
          <p:spPr bwMode="auto">
            <a:xfrm>
              <a:off x="2523567" y="1059079"/>
              <a:ext cx="4011736" cy="1591269"/>
            </a:xfrm>
            <a:prstGeom prst="roundRect">
              <a:avLst/>
            </a:prstGeom>
            <a:gradFill flip="none" rotWithShape="1">
              <a:gsLst>
                <a:gs pos="0">
                  <a:srgbClr val="003F6F">
                    <a:tint val="66000"/>
                    <a:satMod val="160000"/>
                  </a:srgbClr>
                </a:gs>
                <a:gs pos="50000">
                  <a:srgbClr val="003F6F">
                    <a:tint val="44500"/>
                    <a:satMod val="160000"/>
                  </a:srgbClr>
                </a:gs>
                <a:gs pos="100000">
                  <a:srgbClr val="003F6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" name="Rettangolo 8"/>
            <p:cNvSpPr/>
            <p:nvPr/>
          </p:nvSpPr>
          <p:spPr>
            <a:xfrm>
              <a:off x="2753544" y="1291653"/>
              <a:ext cx="39786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lnSpc>
                  <a:spcPct val="150000"/>
                </a:lnSpc>
                <a:buAutoNum type="arabicPlain" startAt="2013"/>
              </a:pPr>
              <a:r>
                <a:rPr lang="it-IT" sz="1600" b="1" i="1" dirty="0" smtClean="0"/>
                <a:t>     NORD  42,68%</a:t>
              </a:r>
            </a:p>
            <a:p>
              <a:pPr>
                <a:lnSpc>
                  <a:spcPct val="150000"/>
                </a:lnSpc>
              </a:pPr>
              <a:r>
                <a:rPr lang="it-IT" sz="1600" b="1" i="1" dirty="0"/>
                <a:t> </a:t>
              </a:r>
              <a:r>
                <a:rPr lang="it-IT" sz="1600" b="1" i="1" dirty="0" smtClean="0"/>
                <a:t>            CENTRO  25,55%</a:t>
              </a:r>
            </a:p>
            <a:p>
              <a:pPr>
                <a:lnSpc>
                  <a:spcPct val="150000"/>
                </a:lnSpc>
              </a:pPr>
              <a:r>
                <a:rPr lang="it-IT" sz="1600" b="1" i="1" dirty="0"/>
                <a:t> </a:t>
              </a:r>
              <a:r>
                <a:rPr lang="it-IT" sz="1600" b="1" i="1" dirty="0" smtClean="0"/>
                <a:t>            MEZZOGIORNO  31,77%</a:t>
              </a:r>
              <a:endParaRPr lang="it-IT" sz="1600" b="1" i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5877272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(Fonte pag 33- Rapporto </a:t>
            </a:r>
            <a:r>
              <a:rPr lang="it-IT" sz="1200" b="1" i="1" dirty="0" err="1" smtClean="0"/>
              <a:t>Anvur</a:t>
            </a:r>
            <a:r>
              <a:rPr lang="it-IT" sz="1200" b="1" i="1" dirty="0" smtClean="0"/>
              <a:t>  sullo stato del sistema universitario e della ricerca 2013)</a:t>
            </a:r>
            <a:endParaRPr lang="it-IT" sz="1200" b="1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512" y="1283966"/>
            <a:ext cx="4041488" cy="48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331640" y="206748"/>
            <a:ext cx="7812360" cy="1077218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Immatricolati per ripartizione geografica 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(rif. sede del </a:t>
            </a:r>
            <a:r>
              <a:rPr lang="it-IT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c.di</a:t>
            </a:r>
            <a:r>
              <a:rPr lang="it-IT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studio)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628954"/>
            <a:ext cx="7564032" cy="423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236296" y="2832043"/>
            <a:ext cx="1407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Nord  45,00%</a:t>
            </a:r>
            <a:endParaRPr lang="it-IT" sz="1200" b="1" dirty="0"/>
          </a:p>
        </p:txBody>
      </p:sp>
      <p:sp>
        <p:nvSpPr>
          <p:cNvPr id="7" name="Rettangolo 6"/>
          <p:cNvSpPr/>
          <p:nvPr/>
        </p:nvSpPr>
        <p:spPr>
          <a:xfrm>
            <a:off x="7236296" y="4623519"/>
            <a:ext cx="2232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Centro  23,75%</a:t>
            </a:r>
            <a:endParaRPr lang="it-IT" sz="1200" b="1" dirty="0"/>
          </a:p>
        </p:txBody>
      </p:sp>
      <p:sp>
        <p:nvSpPr>
          <p:cNvPr id="8" name="Rettangolo 7"/>
          <p:cNvSpPr/>
          <p:nvPr/>
        </p:nvSpPr>
        <p:spPr>
          <a:xfrm>
            <a:off x="7236296" y="4016097"/>
            <a:ext cx="2232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Mezzogiorno  31,25%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1340768"/>
            <a:ext cx="8320482" cy="457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31640" y="260350"/>
            <a:ext cx="7812360" cy="954107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Numero di studenti per docente per ripartizione geografica (valori medi)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619672" y="5960313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(Fonte: ANVUR - VQR 2004-2010) PAG 166 Rapporto ANVUR 2013 Università e Ricerca</a:t>
            </a:r>
            <a:endParaRPr lang="it-IT" sz="1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31641" y="260350"/>
            <a:ext cx="7812360" cy="523220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Numero personale tecnico amministrativo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1844824"/>
            <a:ext cx="9144000" cy="28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3304" y="4714884"/>
            <a:ext cx="8784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 smtClean="0"/>
              <a:t>(Fonte pag 249- Rapporto </a:t>
            </a:r>
            <a:r>
              <a:rPr lang="it-IT" sz="1200" b="1" i="1" dirty="0" err="1" smtClean="0"/>
              <a:t>Anvur</a:t>
            </a:r>
            <a:r>
              <a:rPr lang="it-IT" sz="1200" b="1" i="1" dirty="0" smtClean="0"/>
              <a:t> sullo stato del sistema universitario e della ricerca 2013)</a:t>
            </a:r>
            <a:endParaRPr lang="it-IT" sz="1200" b="1" dirty="0"/>
          </a:p>
        </p:txBody>
      </p:sp>
      <p:grpSp>
        <p:nvGrpSpPr>
          <p:cNvPr id="3" name="Gruppo 2"/>
          <p:cNvGrpSpPr/>
          <p:nvPr/>
        </p:nvGrpSpPr>
        <p:grpSpPr>
          <a:xfrm>
            <a:off x="2428860" y="5143512"/>
            <a:ext cx="4248472" cy="1663277"/>
            <a:chOff x="2627784" y="1333674"/>
            <a:chExt cx="4248472" cy="1663277"/>
          </a:xfrm>
        </p:grpSpPr>
        <p:sp>
          <p:nvSpPr>
            <p:cNvPr id="5" name="Rettangolo arrotondato 4"/>
            <p:cNvSpPr/>
            <p:nvPr/>
          </p:nvSpPr>
          <p:spPr bwMode="auto">
            <a:xfrm>
              <a:off x="2627784" y="1333674"/>
              <a:ext cx="4104456" cy="1663277"/>
            </a:xfrm>
            <a:prstGeom prst="roundRect">
              <a:avLst/>
            </a:prstGeom>
            <a:gradFill flip="none" rotWithShape="1">
              <a:gsLst>
                <a:gs pos="0">
                  <a:srgbClr val="003F6F">
                    <a:tint val="66000"/>
                    <a:satMod val="160000"/>
                  </a:srgbClr>
                </a:gs>
                <a:gs pos="50000">
                  <a:srgbClr val="003F6F">
                    <a:tint val="44500"/>
                    <a:satMod val="160000"/>
                  </a:srgbClr>
                </a:gs>
                <a:gs pos="100000">
                  <a:srgbClr val="003F6F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2897560" y="1550439"/>
              <a:ext cx="39786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t-IT" sz="1600" b="1" i="1" dirty="0" smtClean="0"/>
                <a:t>2012     NORD  39,68%</a:t>
              </a:r>
            </a:p>
            <a:p>
              <a:pPr>
                <a:lnSpc>
                  <a:spcPct val="150000"/>
                </a:lnSpc>
              </a:pPr>
              <a:r>
                <a:rPr lang="it-IT" sz="1600" b="1" i="1" dirty="0"/>
                <a:t> </a:t>
              </a:r>
              <a:r>
                <a:rPr lang="it-IT" sz="1600" b="1" i="1" dirty="0" smtClean="0"/>
                <a:t>            CENTRO  27,00%</a:t>
              </a:r>
            </a:p>
            <a:p>
              <a:pPr>
                <a:lnSpc>
                  <a:spcPct val="150000"/>
                </a:lnSpc>
              </a:pPr>
              <a:r>
                <a:rPr lang="it-IT" sz="1600" b="1" i="1" dirty="0"/>
                <a:t> </a:t>
              </a:r>
              <a:r>
                <a:rPr lang="it-IT" sz="1600" b="1" i="1" dirty="0" smtClean="0"/>
                <a:t>            MEZZOGIORNO  33,32%</a:t>
              </a:r>
              <a:endParaRPr lang="it-IT" sz="1600" b="1" i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3522" y="1132114"/>
            <a:ext cx="7301052" cy="50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31641" y="260350"/>
            <a:ext cx="7812360" cy="523220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Numero:  PTA per Docente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35696" y="1628800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dirty="0" smtClean="0"/>
              <a:t>2012</a:t>
            </a:r>
            <a:endParaRPr lang="it-IT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31640" y="260350"/>
            <a:ext cx="7848872" cy="523220"/>
          </a:xfrm>
          <a:prstGeom prst="rect">
            <a:avLst/>
          </a:prstGeom>
          <a:solidFill>
            <a:srgbClr val="003F6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Numero: 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P.t.a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/ dirigenti per area </a:t>
            </a:r>
            <a:r>
              <a:rPr lang="it-IT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geo</a:t>
            </a:r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107088" cy="496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fumature">
  <a:themeElements>
    <a:clrScheme name="Sfuma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Office2\Templates\Presentation Designs\Sfumature.pot</Template>
  <TotalTime>11839</TotalTime>
  <Words>1104</Words>
  <Application>Microsoft Macintosh PowerPoint</Application>
  <PresentationFormat>Presentazione su schermo (4:3)</PresentationFormat>
  <Paragraphs>311</Paragraphs>
  <Slides>22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Sfumature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Come misuriamo il livello di burocratizzazione? (1)</vt:lpstr>
      <vt:lpstr>Come misuriamo il livello di burocratizzazione? (2)</vt:lpstr>
      <vt:lpstr>Presentazione di PowerPoint</vt:lpstr>
      <vt:lpstr>Presentazione di PowerPoint</vt:lpstr>
      <vt:lpstr>Come misuriamo il livello di burocratizzazione? (3)</vt:lpstr>
      <vt:lpstr>Presentazione di PowerPoint</vt:lpstr>
      <vt:lpstr>Presentazione di PowerPoint</vt:lpstr>
      <vt:lpstr>Presentazione di PowerPoint</vt:lpstr>
      <vt:lpstr>A parità di normativa…. Convenzioni e centrali di committenza hanno aumentato l’efficienza?</vt:lpstr>
      <vt:lpstr>Semplificazione è sempre sinonimo di buona gestione? </vt:lpstr>
      <vt:lpstr>Presentazione di PowerPoint</vt:lpstr>
      <vt:lpstr>Presentazione di PowerPoint</vt:lpstr>
      <vt:lpstr>Burocratizzazione  vs performance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Personale</dc:creator>
  <cp:lastModifiedBy>Emma Varasio</cp:lastModifiedBy>
  <cp:revision>591</cp:revision>
  <cp:lastPrinted>2014-09-24T11:34:52Z</cp:lastPrinted>
  <dcterms:created xsi:type="dcterms:W3CDTF">2005-05-04T13:25:41Z</dcterms:created>
  <dcterms:modified xsi:type="dcterms:W3CDTF">2014-09-25T18:24:45Z</dcterms:modified>
</cp:coreProperties>
</file>