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3" r:id="rId6"/>
    <p:sldId id="262" r:id="rId7"/>
    <p:sldId id="264" r:id="rId8"/>
    <p:sldId id="265" r:id="rId9"/>
    <p:sldId id="277" r:id="rId10"/>
    <p:sldId id="267" r:id="rId11"/>
    <p:sldId id="268" r:id="rId12"/>
    <p:sldId id="269" r:id="rId13"/>
    <p:sldId id="270" r:id="rId14"/>
    <p:sldId id="281" r:id="rId15"/>
    <p:sldId id="278" r:id="rId16"/>
    <p:sldId id="276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49" autoAdjust="0"/>
  </p:normalViewPr>
  <p:slideViewPr>
    <p:cSldViewPr snapToGrid="0" snapToObjects="1">
      <p:cViewPr>
        <p:scale>
          <a:sx n="73" d="100"/>
          <a:sy n="73" d="100"/>
        </p:scale>
        <p:origin x="-120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XIV Convegno Annuale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cs typeface="Chalkduster"/>
              </a:rPr>
              <a:t>Codau</a:t>
            </a: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 - Monopoli - Sessione Ricerca –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cs typeface="Chalkduster"/>
              </a:rPr>
              <a:t>G.Conti</a:t>
            </a:r>
            <a:endParaRPr lang="it-IT" dirty="0" smtClean="0">
              <a:solidFill>
                <a:schemeClr val="tx1"/>
              </a:solidFill>
              <a:latin typeface="Chalkduster"/>
              <a:cs typeface="Chalkduster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XIV Convegno Annuale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cs typeface="Chalkduster"/>
              </a:rPr>
              <a:t>Codau</a:t>
            </a: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 - Monopoli - Sessione Ricerca –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cs typeface="Chalkduster"/>
              </a:rPr>
              <a:t>G.Conti</a:t>
            </a:r>
            <a:endParaRPr lang="it-IT" dirty="0" smtClean="0">
              <a:solidFill>
                <a:schemeClr val="tx1"/>
              </a:solidFill>
              <a:latin typeface="Chalkduster"/>
              <a:cs typeface="Chalkduster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755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XIV Convegno Annuale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cs typeface="Chalkduster"/>
              </a:rPr>
              <a:t>Codau</a:t>
            </a: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 - Monopoli - Sessione Ricerca –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cs typeface="Chalkduster"/>
              </a:rPr>
              <a:t>G.Conti</a:t>
            </a:r>
            <a:endParaRPr lang="it-IT" dirty="0" smtClean="0">
              <a:solidFill>
                <a:schemeClr val="tx1"/>
              </a:solidFill>
              <a:latin typeface="Chalkduster"/>
              <a:cs typeface="Chalkduster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436" y="0"/>
            <a:ext cx="7772400" cy="2947970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/>
            </a:r>
            <a:b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it-IT" sz="3600" dirty="0">
                <a:solidFill>
                  <a:srgbClr val="FFFF00"/>
                </a:solidFill>
                <a:latin typeface="Chalkduster"/>
                <a:cs typeface="Chalkduster"/>
              </a:rPr>
              <a:t/>
            </a:r>
            <a:br>
              <a:rPr lang="it-IT" sz="3600" dirty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UNIVERSITA’ 4.0</a:t>
            </a:r>
            <a:b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it-IT" sz="3600" dirty="0">
                <a:solidFill>
                  <a:srgbClr val="FFFF00"/>
                </a:solidFill>
                <a:latin typeface="Chalkduster"/>
                <a:cs typeface="Chalkduster"/>
              </a:rPr>
              <a:t/>
            </a:r>
            <a:br>
              <a:rPr lang="it-IT" sz="3600" dirty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Quale Ricerca 4.0 ?</a:t>
            </a:r>
            <a:b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/>
            </a:r>
            <a:b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Lavagna </a:t>
            </a:r>
            <a:r>
              <a:rPr lang="it-IT" sz="3600" dirty="0">
                <a:solidFill>
                  <a:srgbClr val="FFFF00"/>
                </a:solidFill>
                <a:latin typeface="Chalkduster"/>
                <a:cs typeface="Chalkduster"/>
              </a:rPr>
              <a:t>B</a:t>
            </a:r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ianca ?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4947" y="3441030"/>
            <a:ext cx="7805153" cy="3124869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sz="1600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sz="16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sz="1600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sz="16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sz="1600" dirty="0" smtClean="0">
              <a:solidFill>
                <a:schemeClr val="tx1"/>
              </a:solidFill>
              <a:latin typeface="Chalkduster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sz="1600" dirty="0" smtClean="0">
                <a:solidFill>
                  <a:schemeClr val="tx1"/>
                </a:solidFill>
                <a:latin typeface="Chalkduster"/>
                <a:cs typeface="Chalkduster"/>
              </a:rPr>
              <a:t>Sessione </a:t>
            </a:r>
            <a:r>
              <a:rPr lang="it-IT" sz="1600" dirty="0">
                <a:solidFill>
                  <a:schemeClr val="tx1"/>
                </a:solidFill>
                <a:latin typeface="Chalkduster"/>
                <a:cs typeface="Chalkduster"/>
              </a:rPr>
              <a:t>Ricerca –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cs typeface="Chalkduster"/>
              </a:rPr>
              <a:t>Giuseppe Conti e Vito Albino</a:t>
            </a:r>
            <a:endParaRPr lang="it-IT" sz="1600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sz="14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XIV Convegno Annuale </a:t>
            </a:r>
            <a:r>
              <a:rPr lang="it-IT" sz="1400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Codau</a:t>
            </a:r>
            <a:r>
              <a:rPr lang="it-IT" sz="14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– Monopoli</a:t>
            </a:r>
            <a:endParaRPr lang="it-IT" sz="14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9917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39162"/>
            <a:ext cx="7772400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Relazione prof. Vito Albino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1561430"/>
            <a:ext cx="8153400" cy="472172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Università 4.0 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&amp; Industria 4.0: </a:t>
            </a: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mass </a:t>
            </a:r>
            <a:r>
              <a:rPr lang="it-IT" dirty="0" err="1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customization</a:t>
            </a: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molti </a:t>
            </a:r>
            <a:r>
              <a:rPr lang="it-IT" sz="1800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(ma in riduzione) studenti, </a:t>
            </a:r>
            <a:endParaRPr lang="it-IT" sz="1800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minor </a:t>
            </a:r>
            <a:r>
              <a:rPr lang="it-IT" sz="1800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numero di professori, </a:t>
            </a:r>
            <a:endParaRPr lang="it-IT" sz="1800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prime </a:t>
            </a:r>
            <a:r>
              <a:rPr lang="it-IT" sz="1800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forme di organizzazione industriale degli </a:t>
            </a: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atenei,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più </a:t>
            </a:r>
            <a:r>
              <a:rPr lang="it-IT" sz="1800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elevati tassi di accumulo di conoscenza, </a:t>
            </a:r>
            <a:endParaRPr lang="it-IT" sz="1800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molti </a:t>
            </a:r>
            <a:r>
              <a:rPr lang="it-IT" sz="1800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strumenti di finanziamento, </a:t>
            </a:r>
            <a:endParaRPr lang="it-IT" sz="1800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maggiore </a:t>
            </a:r>
            <a:r>
              <a:rPr lang="it-IT" sz="1800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organizzazione dei rapporti con </a:t>
            </a:r>
            <a:r>
              <a:rPr lang="it-IT" sz="1800" dirty="0" err="1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stakeholders</a:t>
            </a:r>
            <a:r>
              <a:rPr lang="it-IT" sz="1800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(III missione</a:t>
            </a: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) </a:t>
            </a: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  <a:sym typeface="Wingdings"/>
              </a:rPr>
              <a:t> “terza missione” non ha ancora un nome …</a:t>
            </a: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68803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536" y="-329138"/>
            <a:ext cx="7772400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Relazione prof. Vito Albino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735930"/>
            <a:ext cx="8153400" cy="6007770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Strategie/ Funzioni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della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ricerca    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  <a:sym typeface="Wingdings" panose="05000000000000000000" pitchFamily="2" charset="2"/>
              </a:rPr>
              <a:t>  </a:t>
            </a:r>
            <a:r>
              <a:rPr lang="it-IT" sz="1600" dirty="0" err="1" smtClean="0">
                <a:solidFill>
                  <a:srgbClr val="FFFF00"/>
                </a:solidFill>
                <a:latin typeface="Chalkduster"/>
                <a:ea typeface="+mj-ea"/>
                <a:cs typeface="Chalkduster"/>
                <a:sym typeface="Wingdings" panose="05000000000000000000" pitchFamily="2" charset="2"/>
              </a:rPr>
              <a:t>Oorganizzazione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  <a:sym typeface="Wingdings" panose="05000000000000000000" pitchFamily="2" charset="2"/>
              </a:rPr>
              <a:t> della ricerca</a:t>
            </a:r>
            <a:endParaRPr lang="it-IT" sz="1600" dirty="0" smtClean="0">
              <a:solidFill>
                <a:srgbClr val="FFFF00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sz="16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600" dirty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Sviluppo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culturale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(è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anche una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forma di protezione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dai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bisogni.. È un presidio per la democrazia)</a:t>
            </a:r>
            <a:endParaRPr lang="it-IT" sz="16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600" dirty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Formazione di classe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dirigente</a:t>
            </a:r>
            <a:endParaRPr lang="it-IT" sz="1600" dirty="0">
              <a:solidFill>
                <a:srgbClr val="FFFF00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600" dirty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Produzione di conoscenza scientifica </a:t>
            </a:r>
            <a:r>
              <a:rPr lang="it-IT" sz="1600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e tecnica (accumulazione e sfruttamento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): la produzione della ricerca è strettamente connessa all’utilizzatore e </a:t>
            </a:r>
            <a:r>
              <a:rPr lang="it-IT" sz="1600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implementatore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con logica bidirezionale. Il nostro Paese è fatto di PMI e la prima fonte della loro innovazione sono i consulenti, fornitori, concorrenti e le fiere… l’università è al 5 posto!! Ci sono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vari modelli, da quelli dell’apprendimento (</a:t>
            </a:r>
            <a:r>
              <a:rPr lang="it-IT" sz="1600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learning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by </a:t>
            </a:r>
            <a:r>
              <a:rPr lang="it-IT" sz="1600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doing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), a quelli del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“condominio” in cui la ricerca è in università e lo sviluppo in impresa.. Poi c’è il modello dell’open </a:t>
            </a:r>
            <a:r>
              <a:rPr lang="it-IT" sz="1600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innovation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che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nasce nel mondo della grande impresa.</a:t>
            </a:r>
            <a:endParaRPr lang="it-IT" sz="16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sz="1600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sz="16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9131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-214838"/>
            <a:ext cx="7772400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Relazione prof. Vito Albino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1028030"/>
            <a:ext cx="8153400" cy="472172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Organizzazione </a:t>
            </a:r>
            <a:r>
              <a:rPr lang="it-IT" dirty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della </a:t>
            </a: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ricerca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dalle 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boutique/atelier alle “fabbriche di </a:t>
            </a:r>
            <a:r>
              <a:rPr lang="it-IT" dirty="0" err="1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paper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” </a:t>
            </a: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Pluralità di tipi e fonti di finanziamento 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Grandi progetti 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(</a:t>
            </a: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capacità di 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coordinamento)</a:t>
            </a: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Proprietà intellettuale/brevetti (nuove competenze)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Accordi di partnership (nuove competenze)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0093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39162"/>
            <a:ext cx="7772400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Relazione prof. Vito Albino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1561430"/>
            <a:ext cx="8153400" cy="472172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Attuale orientamento dell’organizzazione della ricerca più sugli </a:t>
            </a: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input (finanziamenti e persone</a:t>
            </a:r>
            <a:r>
              <a:rPr lang="it-IT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) </a:t>
            </a:r>
            <a:r>
              <a:rPr lang="it-IT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che </a:t>
            </a: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sugli output (a cosa serve la ricerca)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Valutazione individuale e istituzionale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Incentivi 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(FFO, VQR, finanziamento progetti) orientano le organizzazioni 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… oltre 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che i contenuti della ricerca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22306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39162"/>
            <a:ext cx="7772400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DIBATTITO  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1561430"/>
            <a:ext cx="8153400" cy="472172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Un’università deve scegliere e posizionarsi sugli interlocutori/partner GRANDI imprese vs. PMI del territorio? O è sostenibile tutte e due?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sz="1800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sz="18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Ogni Ateneo ha il suo modello ma si deve vedere cosa vuole lo Stato.. C’è la dinamica dell’economia politica in cui gli atenei entrano in un contesto e vivono nel contesto… entrambi i modelli sono percorribili ma è la scelta che deve essere ben ponderata nell’interesse del Paese e del territorio 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sz="18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576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3236" y="3772962"/>
            <a:ext cx="7772400" cy="978408"/>
          </a:xfrm>
        </p:spPr>
        <p:txBody>
          <a:bodyPr/>
          <a:lstStyle/>
          <a:p>
            <a:r>
              <a:rPr lang="it-IT" sz="4800" dirty="0" smtClean="0">
                <a:solidFill>
                  <a:srgbClr val="FFFF00"/>
                </a:solidFill>
                <a:latin typeface="Chalkduster"/>
                <a:cs typeface="Chalkduster"/>
              </a:rPr>
              <a:t>TAKE</a:t>
            </a:r>
            <a:br>
              <a:rPr lang="it-IT" sz="4800" dirty="0" smtClean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it-IT" sz="4800" dirty="0">
                <a:solidFill>
                  <a:srgbClr val="FFFF00"/>
                </a:solidFill>
                <a:latin typeface="Chalkduster"/>
                <a:cs typeface="Chalkduster"/>
              </a:rPr>
              <a:t/>
            </a:r>
            <a:br>
              <a:rPr lang="it-IT" sz="4800" dirty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it-IT" sz="4800" dirty="0" smtClean="0">
                <a:solidFill>
                  <a:srgbClr val="FFFF00"/>
                </a:solidFill>
                <a:latin typeface="Chalkduster"/>
                <a:cs typeface="Chalkduster"/>
              </a:rPr>
              <a:t>HOME</a:t>
            </a:r>
            <a:br>
              <a:rPr lang="it-IT" sz="4800" dirty="0" smtClean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it-IT" sz="4800" dirty="0" smtClean="0">
                <a:solidFill>
                  <a:srgbClr val="FFFF00"/>
                </a:solidFill>
                <a:latin typeface="Chalkduster"/>
                <a:cs typeface="Chalkduster"/>
              </a:rPr>
              <a:t/>
            </a:r>
            <a:br>
              <a:rPr lang="it-IT" sz="4800" dirty="0" smtClean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it-IT" sz="4800" dirty="0" smtClean="0">
                <a:solidFill>
                  <a:srgbClr val="FFFF00"/>
                </a:solidFill>
                <a:latin typeface="Chalkduster"/>
                <a:cs typeface="Chalkduster"/>
              </a:rPr>
              <a:t>MESSAGES</a:t>
            </a:r>
            <a:endParaRPr lang="it-IT" sz="48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8564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39162"/>
            <a:ext cx="7772400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1. THM 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888330"/>
            <a:ext cx="8153400" cy="5575970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marL="285750" indent="-285750" algn="l">
              <a:lnSpc>
                <a:spcPct val="140000"/>
              </a:lnSpc>
              <a:spcBef>
                <a:spcPct val="0"/>
              </a:spcBef>
              <a:buFont typeface="Arial"/>
              <a:buChar char="•"/>
            </a:pPr>
            <a:endParaRPr lang="it-IT" sz="16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285750" indent="-285750" algn="l">
              <a:lnSpc>
                <a:spcPct val="140000"/>
              </a:lnSpc>
              <a:buFont typeface="Arial"/>
              <a:buChar char="•"/>
            </a:pPr>
            <a:r>
              <a:rPr lang="it-IT" dirty="0" err="1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One-size-fits-all</a:t>
            </a:r>
            <a:r>
              <a:rPr lang="it-IT" dirty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policies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R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&amp; 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TM do </a:t>
            </a:r>
            <a:r>
              <a:rPr lang="it-IT" dirty="0" err="1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not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work: variabili in funzione 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dell’università, 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del settore di ricerca e del contesto geografico</a:t>
            </a:r>
          </a:p>
          <a:p>
            <a:pPr marL="285750" indent="-285750" algn="l">
              <a:lnSpc>
                <a:spcPct val="140000"/>
              </a:lnSpc>
              <a:buFont typeface="Arial"/>
              <a:buChar char="•"/>
            </a:pP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La ricerca ha bisogno di mostrare il suo </a:t>
            </a:r>
            <a:r>
              <a:rPr lang="it-IT" dirty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IMPATTO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che non è solo/più il Trasferimento Tecnologico</a:t>
            </a:r>
          </a:p>
          <a:p>
            <a:pPr marL="285750" indent="-285750" algn="l">
              <a:lnSpc>
                <a:spcPct val="140000"/>
              </a:lnSpc>
              <a:buFont typeface="Arial"/>
              <a:buChar char="•"/>
            </a:pP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professionalità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senior e </a:t>
            </a:r>
            <a:r>
              <a:rPr lang="it-IT" dirty="0" err="1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endorsment</a:t>
            </a: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 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politico sono condizione 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necessaria: </a:t>
            </a: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autonomia e cooperazione 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la base del successo</a:t>
            </a:r>
          </a:p>
          <a:p>
            <a:pPr marL="285750" indent="-285750" algn="l">
              <a:lnSpc>
                <a:spcPct val="140000"/>
              </a:lnSpc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Università come </a:t>
            </a:r>
            <a:r>
              <a:rPr lang="it-IT" dirty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PARTNER di SVILUPPO ECONOMICO 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(per le </a:t>
            </a:r>
            <a:r>
              <a:rPr lang="it-IT" dirty="0" err="1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pmi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il problema è che gli addetti non hanno il nostro linguaggio 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e </a:t>
            </a:r>
            <a:r>
              <a:rPr lang="it-IT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gli 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studenti saranno nostri ambasciatori)</a:t>
            </a: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285750" indent="-285750" algn="l">
              <a:lnSpc>
                <a:spcPct val="140000"/>
              </a:lnSpc>
              <a:buFont typeface="Arial"/>
              <a:buChar char="•"/>
            </a:pP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285750" indent="-285750" algn="l">
              <a:lnSpc>
                <a:spcPct val="140000"/>
              </a:lnSpc>
              <a:spcBef>
                <a:spcPct val="0"/>
              </a:spcBef>
              <a:buFont typeface="Arial"/>
              <a:buChar char="•"/>
            </a:pPr>
            <a:endParaRPr lang="it-IT" sz="16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5093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39162"/>
            <a:ext cx="7772400" cy="978408"/>
          </a:xfrm>
        </p:spPr>
        <p:txBody>
          <a:bodyPr/>
          <a:lstStyle/>
          <a:p>
            <a:r>
              <a:rPr lang="it-IT" sz="3600" dirty="0">
                <a:solidFill>
                  <a:srgbClr val="FFFF00"/>
                </a:solidFill>
                <a:latin typeface="Chalkduster"/>
                <a:cs typeface="Chalkduster"/>
              </a:rPr>
              <a:t>2</a:t>
            </a:r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. THM e </a:t>
            </a:r>
            <a:r>
              <a:rPr lang="it-IT" sz="3600" dirty="0" err="1" smtClean="0">
                <a:solidFill>
                  <a:srgbClr val="FFFF00"/>
                </a:solidFill>
                <a:latin typeface="Chalkduster"/>
                <a:cs typeface="Chalkduster"/>
              </a:rPr>
              <a:t>Homework</a:t>
            </a:r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 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723230"/>
            <a:ext cx="8153400" cy="5575970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marL="285750" indent="-285750" algn="l">
              <a:lnSpc>
                <a:spcPct val="140000"/>
              </a:lnSpc>
              <a:spcBef>
                <a:spcPct val="0"/>
              </a:spcBef>
              <a:buFont typeface="Arial"/>
              <a:buChar char="•"/>
            </a:pPr>
            <a:endParaRPr lang="it-IT" sz="16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285750" indent="-285750" algn="l">
              <a:lnSpc>
                <a:spcPct val="140000"/>
              </a:lnSpc>
              <a:buFont typeface="Arial"/>
              <a:buChar char="•"/>
            </a:pPr>
            <a:r>
              <a:rPr lang="it-IT" dirty="0" err="1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Think</a:t>
            </a:r>
            <a:r>
              <a:rPr lang="it-IT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 out of the box 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superare gli schemi ed essere creativamente flessibili </a:t>
            </a:r>
          </a:p>
          <a:p>
            <a:pPr marL="285750" indent="-285750" algn="l">
              <a:lnSpc>
                <a:spcPct val="140000"/>
              </a:lnSpc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Non farci prendere dalla sindrome del Palio di Siena (ok perdere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purchè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perda anche tu) - </a:t>
            </a: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Passare </a:t>
            </a:r>
            <a:r>
              <a:rPr lang="it-IT" dirty="0">
                <a:solidFill>
                  <a:srgbClr val="FFFF00"/>
                </a:solidFill>
                <a:latin typeface="Chalkduster"/>
                <a:cs typeface="Chalkduster"/>
              </a:rPr>
              <a:t>dall’</a:t>
            </a:r>
            <a:r>
              <a:rPr lang="it-IT" dirty="0" err="1">
                <a:solidFill>
                  <a:srgbClr val="FFFF00"/>
                </a:solidFill>
                <a:latin typeface="Chalkduster"/>
                <a:cs typeface="Chalkduster"/>
              </a:rPr>
              <a:t>Egosistema</a:t>
            </a:r>
            <a:r>
              <a:rPr lang="it-IT" dirty="0">
                <a:solidFill>
                  <a:srgbClr val="FFFF00"/>
                </a:solidFill>
                <a:latin typeface="Chalkduster"/>
                <a:cs typeface="Chalkduster"/>
              </a:rPr>
              <a:t> all’Ecosistema </a:t>
            </a:r>
            <a:r>
              <a:rPr lang="it-IT" dirty="0">
                <a:solidFill>
                  <a:schemeClr val="tx1"/>
                </a:solidFill>
                <a:latin typeface="Chalkduster"/>
                <a:cs typeface="Chalkduster"/>
              </a:rPr>
              <a:t>della ricerca e </a:t>
            </a: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TM –aumentare la velocità media dei vagoni</a:t>
            </a:r>
          </a:p>
          <a:p>
            <a:pPr marL="285750" indent="-285750" algn="l">
              <a:lnSpc>
                <a:spcPct val="140000"/>
              </a:lnSpc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Bene Ricerca di qualità e attrattiva per partnership di lungo periodo con grandi gruppi industriali</a:t>
            </a:r>
          </a:p>
          <a:p>
            <a:pPr marL="285750" indent="-285750" algn="l">
              <a:lnSpc>
                <a:spcPct val="140000"/>
              </a:lnSpc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Bene anche modello delle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cs typeface="Chalkduster"/>
              </a:rPr>
              <a:t>Flagship</a:t>
            </a: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cs typeface="Chalkduster"/>
              </a:rPr>
              <a:t>universities</a:t>
            </a: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 per il territorio</a:t>
            </a:r>
          </a:p>
          <a:p>
            <a:pPr marL="800100" lvl="1" indent="-342900" algn="l">
              <a:lnSpc>
                <a:spcPct val="140000"/>
              </a:lnSpc>
              <a:buFont typeface="Wingdings" charset="0"/>
              <a:buChar char="à"/>
            </a:pPr>
            <a:r>
              <a:rPr lang="it-IT" dirty="0" smtClean="0">
                <a:solidFill>
                  <a:srgbClr val="FFFF00"/>
                </a:solidFill>
                <a:latin typeface="Chalkduster"/>
                <a:cs typeface="Chalkduster"/>
                <a:sym typeface="Wingdings"/>
              </a:rPr>
              <a:t>Sostenibili entrambi i modelli?</a:t>
            </a:r>
          </a:p>
          <a:p>
            <a:pPr marL="800100" lvl="1" indent="-342900" algn="l">
              <a:lnSpc>
                <a:spcPct val="140000"/>
              </a:lnSpc>
              <a:buFont typeface="Wingdings" charset="0"/>
              <a:buChar char="à"/>
            </a:pPr>
            <a:r>
              <a:rPr lang="it-IT" dirty="0" smtClean="0">
                <a:solidFill>
                  <a:srgbClr val="FFFF00"/>
                </a:solidFill>
                <a:latin typeface="Chalkduster"/>
                <a:cs typeface="Chalkduster"/>
                <a:sym typeface="Wingdings"/>
              </a:rPr>
              <a:t>Quale modello per l’Italia?</a:t>
            </a:r>
            <a:r>
              <a:rPr lang="it-IT" dirty="0" smtClean="0">
                <a:solidFill>
                  <a:srgbClr val="FFFF00"/>
                </a:solidFill>
                <a:latin typeface="Chalkduster"/>
                <a:cs typeface="Chalkduster"/>
              </a:rPr>
              <a:t> </a:t>
            </a:r>
            <a:endParaRPr lang="it-IT" dirty="0">
              <a:solidFill>
                <a:srgbClr val="FFFF00"/>
              </a:solidFill>
              <a:latin typeface="Chalkduster"/>
              <a:cs typeface="Chalkduster"/>
            </a:endParaRPr>
          </a:p>
          <a:p>
            <a:pPr marL="285750" indent="-285750" algn="l">
              <a:lnSpc>
                <a:spcPct val="140000"/>
              </a:lnSpc>
              <a:buFont typeface="Arial"/>
              <a:buChar char="•"/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40000"/>
              </a:lnSpc>
            </a:pPr>
            <a:endParaRPr lang="it-IT" sz="1600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9107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5636" y="39162"/>
            <a:ext cx="8020364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Qualche dubbio e paradosso *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5600" y="1307430"/>
            <a:ext cx="8432800" cy="5067970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OCSE: + istruzione – rischi salute + coesione sociale ma</a:t>
            </a:r>
          </a:p>
          <a:p>
            <a:pPr lvl="1" algn="l">
              <a:lnSpc>
                <a:spcPct val="150000"/>
              </a:lnSpc>
              <a:spcBef>
                <a:spcPct val="0"/>
              </a:spcBef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Le famiglie non investono in cultura (-38% in 20 anni) - 30% numero posti PHD in 5 anni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12,5% contributo IT per H2020 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  <a:sym typeface="Wingdings"/>
              </a:rPr>
              <a:t> 8,1% finanziamenti … successo ERC sotto media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  <a:sym typeface="Wingdings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  <a:sym typeface="Wingdings"/>
              </a:rPr>
              <a:t>8° al mondo per produzione scientifica che però decresce ma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  <a:sym typeface="Wingdings"/>
              </a:rPr>
              <a:t>con quota IT nelle riviste eccellenti top 5% sopra la media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  <a:sym typeface="Wingdings"/>
              </a:rPr>
              <a:t>Eccellenza </a:t>
            </a:r>
            <a:r>
              <a:rPr lang="it-IT" sz="1800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  <a:sym typeface="Wingdings"/>
              </a:rPr>
              <a:t>procapite</a:t>
            </a: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  <a:sym typeface="Wingdings"/>
              </a:rPr>
              <a:t> per ricercatore o investimento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768036" y="5879592"/>
            <a:ext cx="8020364" cy="9784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200" dirty="0" smtClean="0">
                <a:latin typeface="Chalkduster"/>
                <a:cs typeface="Chalkduster"/>
              </a:rPr>
              <a:t>* Fonte dati Rapporto </a:t>
            </a:r>
            <a:r>
              <a:rPr lang="it-IT" sz="1200" dirty="0" err="1" smtClean="0">
                <a:latin typeface="Chalkduster"/>
                <a:cs typeface="Chalkduster"/>
              </a:rPr>
              <a:t>Anvur</a:t>
            </a:r>
            <a:r>
              <a:rPr lang="it-IT" sz="1200" dirty="0" smtClean="0">
                <a:latin typeface="Chalkduster"/>
                <a:cs typeface="Chalkduster"/>
              </a:rPr>
              <a:t> 2016, PNR, OECD 2015, ISTAT 2015 </a:t>
            </a:r>
            <a:endParaRPr lang="it-IT" sz="12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6967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5636" y="39162"/>
            <a:ext cx="8020364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Qualche dubbio e paradosso *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4946" y="1561430"/>
            <a:ext cx="8021054" cy="472172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Basso rapporto spesa R&amp;D / PIL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Poca spesa R&amp;D imprese (1/4 da multinazionali) e pochi ricercatori privati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2% di studenti che studiano all’estero sono in IT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768036" y="5879592"/>
            <a:ext cx="8020364" cy="97840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200" dirty="0" smtClean="0">
                <a:latin typeface="Chalkduster"/>
                <a:cs typeface="Chalkduster"/>
              </a:rPr>
              <a:t>* Fonte dati Rapporto </a:t>
            </a:r>
            <a:r>
              <a:rPr lang="it-IT" sz="1200" dirty="0" err="1" smtClean="0">
                <a:latin typeface="Chalkduster"/>
                <a:cs typeface="Chalkduster"/>
              </a:rPr>
              <a:t>Anvur</a:t>
            </a:r>
            <a:r>
              <a:rPr lang="it-IT" sz="1200" dirty="0" smtClean="0">
                <a:latin typeface="Chalkduster"/>
                <a:cs typeface="Chalkduster"/>
              </a:rPr>
              <a:t> 2016, PNR, OECD 2015, ISTAT 2015 </a:t>
            </a:r>
            <a:endParaRPr lang="it-IT" sz="12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7138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39162"/>
            <a:ext cx="7772400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Premesse e contesto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4946" y="1561430"/>
            <a:ext cx="7614654" cy="472172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Realtà molto meno prevedibile (ricerca industriale o di base?)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Imprese investono meno in ricerca al proprio interno (allineamento su tempi e risultati?)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Sempre più la ricerca e innovazione è “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glocal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” (innovare la filiera)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Ricerca e didattica sempre più connesse (dal territorio alle KIC)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Il TT è diventato TM con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stakeholders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diversi</a:t>
            </a: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4658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39162"/>
            <a:ext cx="7772400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Opportunità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1561430"/>
            <a:ext cx="7975600" cy="472172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5 aree: Strategia Nazionale di spec. intelligente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Industria 4.0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Fondi strutturali in fase di implementazione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3° fase KIC (Knowledge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Innovation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Community)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Sviluppo open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innovation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industriale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Il prossimo FP9 ?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EIC (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European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Innovation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</a:t>
            </a:r>
            <a:r>
              <a:rPr lang="it-IT" dirty="0" err="1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C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ouncil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) ?</a:t>
            </a: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7964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39162"/>
            <a:ext cx="7772400" cy="978408"/>
          </a:xfrm>
        </p:spPr>
        <p:txBody>
          <a:bodyPr/>
          <a:lstStyle/>
          <a:p>
            <a:r>
              <a:rPr lang="it-IT" sz="3600" dirty="0">
                <a:solidFill>
                  <a:srgbClr val="FFFF00"/>
                </a:solidFill>
                <a:latin typeface="Chalkduster"/>
                <a:cs typeface="Chalkduster"/>
              </a:rPr>
              <a:t>V</a:t>
            </a:r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incoli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1561430"/>
            <a:ext cx="8102600" cy="472172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Mancanza di incentivi (individuali e di ente)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Mancanza di efficace correlazione valutazione-incentivi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Rigidità gestione del personale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Elevati costi burocratici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Mancanza di reale autonomia gestionale-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amminis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.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Normative avverse (i.e. IP professor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priviledge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)</a:t>
            </a: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4446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39162"/>
            <a:ext cx="7772400" cy="978408"/>
          </a:xfrm>
        </p:spPr>
        <p:txBody>
          <a:bodyPr/>
          <a:lstStyle/>
          <a:p>
            <a:r>
              <a:rPr lang="it-IT" sz="3600" dirty="0" err="1" smtClean="0">
                <a:solidFill>
                  <a:srgbClr val="FFFF00"/>
                </a:solidFill>
                <a:latin typeface="Chalkduster"/>
                <a:cs typeface="Chalkduster"/>
              </a:rPr>
              <a:t>Traettorie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1561430"/>
            <a:ext cx="7975600" cy="472172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Integrazione Ricerca, Didattica e Terza Missione</a:t>
            </a:r>
          </a:p>
          <a:p>
            <a:pPr marL="800100" lvl="1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Il brand </a:t>
            </a:r>
          </a:p>
          <a:p>
            <a:pPr marL="800100" lvl="1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Il public engagement e lo story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telling</a:t>
            </a: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800100" lvl="1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L’impatto della ricerca</a:t>
            </a:r>
          </a:p>
          <a:p>
            <a:pPr lvl="1" algn="l">
              <a:lnSpc>
                <a:spcPct val="150000"/>
              </a:lnSpc>
              <a:spcBef>
                <a:spcPct val="0"/>
              </a:spcBef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Apertura dei processi a diversi 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stakeholders</a:t>
            </a: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</a:t>
            </a:r>
          </a:p>
          <a:p>
            <a:pPr marL="800100" lvl="1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Laboratori di ricerca pubblico privati ?</a:t>
            </a:r>
          </a:p>
          <a:p>
            <a:pPr marL="800100" lvl="1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800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Student</a:t>
            </a: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entrepreneurship</a:t>
            </a: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?</a:t>
            </a:r>
          </a:p>
          <a:p>
            <a:pPr marL="800100" lvl="1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Il </a:t>
            </a:r>
            <a:r>
              <a:rPr lang="it-IT" sz="1800" dirty="0" err="1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Placement</a:t>
            </a:r>
            <a:r>
              <a:rPr lang="it-IT" sz="18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 visto dalle Aziende ?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94936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6" y="-176738"/>
            <a:ext cx="7772400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Organizzazione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799430"/>
            <a:ext cx="8153400" cy="472172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Ricerca ancora nei singoli dipartimenti?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Quali servizi centralizzati e quali nei dipartimenti?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Quale confine organizzativo tra aree Ricerca, Terza Missione, Internazionalizzazione, Didattica? 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Quali possibilità di esternalizzazione? Di quali processi? Con che forme (società, consorzi, associazioni, fondazioni?)</a:t>
            </a: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r>
              <a:rPr lang="it-IT" dirty="0">
                <a:solidFill>
                  <a:schemeClr val="tx1"/>
                </a:solidFill>
                <a:latin typeface="Chalkduster"/>
                <a:cs typeface="Chalkduster"/>
              </a:rPr>
              <a:t>Passaggio dalla logica di processo a quella di utente, da quella di cliente a quella di </a:t>
            </a: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partner, dall’</a:t>
            </a:r>
            <a:r>
              <a:rPr lang="it-IT" dirty="0" err="1" smtClean="0">
                <a:solidFill>
                  <a:schemeClr val="tx1"/>
                </a:solidFill>
                <a:latin typeface="Chalkduster"/>
                <a:cs typeface="Chalkduster"/>
              </a:rPr>
              <a:t>egosistema</a:t>
            </a:r>
            <a:r>
              <a:rPr lang="it-IT" dirty="0" smtClean="0">
                <a:solidFill>
                  <a:schemeClr val="tx1"/>
                </a:solidFill>
                <a:latin typeface="Chalkduster"/>
                <a:cs typeface="Chalkduster"/>
              </a:rPr>
              <a:t> all’ecosistema</a:t>
            </a:r>
            <a:endParaRPr lang="it-IT" dirty="0">
              <a:solidFill>
                <a:schemeClr val="tx1"/>
              </a:solidFill>
              <a:latin typeface="Chalkduster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 smtClean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  <a:p>
            <a:pPr marL="342900" indent="-342900" algn="l">
              <a:lnSpc>
                <a:spcPct val="150000"/>
              </a:lnSpc>
              <a:spcBef>
                <a:spcPct val="0"/>
              </a:spcBef>
              <a:buFont typeface="Arial"/>
              <a:buChar char="•"/>
            </a:pPr>
            <a:endParaRPr lang="it-IT" dirty="0">
              <a:solidFill>
                <a:schemeClr val="tx1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75959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7036" y="39162"/>
            <a:ext cx="7772400" cy="978408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  <a:latin typeface="Chalkduster"/>
                <a:cs typeface="Chalkduster"/>
              </a:rPr>
              <a:t>Relazione prof. Vito Albino</a:t>
            </a:r>
            <a:endParaRPr lang="it-IT" sz="3600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95300" y="1243930"/>
            <a:ext cx="8153400" cy="4979070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pPr marL="457200" indent="-457200" algn="l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Quale </a:t>
            </a:r>
            <a:r>
              <a:rPr lang="it-IT" sz="1600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ricerca universitaria 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per il nostro </a:t>
            </a:r>
            <a:r>
              <a:rPr lang="it-IT" sz="1600" dirty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Paese</a:t>
            </a:r>
            <a:r>
              <a:rPr lang="it-IT" sz="1600" dirty="0" smtClean="0">
                <a:solidFill>
                  <a:schemeClr val="tx1"/>
                </a:solidFill>
                <a:latin typeface="Chalkduster"/>
                <a:ea typeface="+mj-ea"/>
                <a:cs typeface="Chalkduster"/>
              </a:rPr>
              <a:t>?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it-IT" sz="1600" dirty="0" smtClean="0">
              <a:solidFill>
                <a:srgbClr val="FFFF00"/>
              </a:solidFill>
              <a:latin typeface="Chalkduster"/>
              <a:ea typeface="+mj-ea"/>
              <a:cs typeface="Chalkduster"/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Siamo di fronte ad un cambiamento sociale oltre che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economico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e come sistema universitario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dobbiamo ancora cambiare.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Il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sistema universitario si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adatterà con piccoli aggiustamenti senza prendere una direzione forte.  </a:t>
            </a:r>
          </a:p>
          <a:p>
            <a:pPr algn="l">
              <a:lnSpc>
                <a:spcPct val="150000"/>
              </a:lnSpc>
              <a:spcBef>
                <a:spcPct val="0"/>
              </a:spcBef>
            </a:pP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Per arrivare al modello Università 4.0 si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è partiti da organizzazione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artigianale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 per passare attraverso l’“università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fordista” </a:t>
            </a:r>
            <a:r>
              <a:rPr lang="it-IT" sz="1600" dirty="0" smtClean="0">
                <a:solidFill>
                  <a:srgbClr val="FFFF00"/>
                </a:solidFill>
                <a:latin typeface="Chalkduster"/>
                <a:ea typeface="+mj-ea"/>
                <a:cs typeface="Chalkduster"/>
              </a:rPr>
              <a:t> a …</a:t>
            </a:r>
            <a:endParaRPr lang="it-IT" sz="1600" dirty="0">
              <a:solidFill>
                <a:srgbClr val="FFFF00"/>
              </a:solidFill>
              <a:latin typeface="Chalkduster"/>
              <a:ea typeface="+mj-ea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1167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ia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Storia.thmx</Template>
  <TotalTime>1113</TotalTime>
  <Words>1026</Words>
  <Application>Microsoft Office PowerPoint</Application>
  <PresentationFormat>Presentazione su schermo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Storia</vt:lpstr>
      <vt:lpstr>  UNIVERSITA’ 4.0  Quale Ricerca 4.0 ?  Lavagna Bianca ?</vt:lpstr>
      <vt:lpstr>Qualche dubbio e paradosso *</vt:lpstr>
      <vt:lpstr>Qualche dubbio e paradosso *</vt:lpstr>
      <vt:lpstr>Premesse e contesto</vt:lpstr>
      <vt:lpstr>Opportunità</vt:lpstr>
      <vt:lpstr>Vincoli</vt:lpstr>
      <vt:lpstr>Traettorie</vt:lpstr>
      <vt:lpstr>Organizzazione</vt:lpstr>
      <vt:lpstr>Relazione prof. Vito Albino</vt:lpstr>
      <vt:lpstr>Relazione prof. Vito Albino</vt:lpstr>
      <vt:lpstr>Relazione prof. Vito Albino</vt:lpstr>
      <vt:lpstr>Relazione prof. Vito Albino</vt:lpstr>
      <vt:lpstr>Relazione prof. Vito Albino</vt:lpstr>
      <vt:lpstr>DIBATTITO  </vt:lpstr>
      <vt:lpstr>TAKE  HOME  MESSAGES</vt:lpstr>
      <vt:lpstr>1. THM </vt:lpstr>
      <vt:lpstr>2. THM e Homework </vt:lpstr>
    </vt:vector>
  </TitlesOfParts>
  <Company>unibo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Lavagna bianca ?</dc:title>
  <dc:creator>giuseppe conti</dc:creator>
  <cp:lastModifiedBy>ALBINO</cp:lastModifiedBy>
  <cp:revision>71</cp:revision>
  <dcterms:created xsi:type="dcterms:W3CDTF">2016-10-02T08:55:14Z</dcterms:created>
  <dcterms:modified xsi:type="dcterms:W3CDTF">2016-10-07T18:35:23Z</dcterms:modified>
</cp:coreProperties>
</file>