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720" r:id="rId2"/>
  </p:sldMasterIdLst>
  <p:notesMasterIdLst>
    <p:notesMasterId r:id="rId22"/>
  </p:notesMasterIdLst>
  <p:handoutMasterIdLst>
    <p:handoutMasterId r:id="rId23"/>
  </p:handoutMasterIdLst>
  <p:sldIdLst>
    <p:sldId id="256" r:id="rId3"/>
    <p:sldId id="342" r:id="rId4"/>
    <p:sldId id="323" r:id="rId5"/>
    <p:sldId id="341" r:id="rId6"/>
    <p:sldId id="319" r:id="rId7"/>
    <p:sldId id="291" r:id="rId8"/>
    <p:sldId id="294" r:id="rId9"/>
    <p:sldId id="295" r:id="rId10"/>
    <p:sldId id="310" r:id="rId11"/>
    <p:sldId id="340" r:id="rId12"/>
    <p:sldId id="332" r:id="rId13"/>
    <p:sldId id="336" r:id="rId14"/>
    <p:sldId id="338" r:id="rId15"/>
    <p:sldId id="337" r:id="rId16"/>
    <p:sldId id="339" r:id="rId17"/>
    <p:sldId id="333" r:id="rId18"/>
    <p:sldId id="334" r:id="rId19"/>
    <p:sldId id="335" r:id="rId20"/>
    <p:sldId id="328" r:id="rId21"/>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p:scale>
          <a:sx n="72" d="100"/>
          <a:sy n="72" d="100"/>
        </p:scale>
        <p:origin x="-1084"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endParaRPr lang="it-IT"/>
          </a:p>
        </p:txBody>
      </p:sp>
      <p:sp>
        <p:nvSpPr>
          <p:cNvPr id="4" name="Segnaposto piè di pagina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5" name="Segnaposto numero diapositiva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1FBCDAC-E86C-45D9-A8D6-1796EF185DBF}" type="slidenum">
              <a:rPr lang="it-IT" smtClean="0"/>
              <a:pPr/>
              <a:t>‹N›</a:t>
            </a:fld>
            <a:endParaRPr lang="it-IT"/>
          </a:p>
        </p:txBody>
      </p:sp>
    </p:spTree>
    <p:extLst>
      <p:ext uri="{BB962C8B-B14F-4D97-AF65-F5344CB8AC3E}">
        <p14:creationId xmlns:p14="http://schemas.microsoft.com/office/powerpoint/2010/main" val="231098257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5F80FE8-588B-4497-B999-3DFFE769ABCE}" type="slidenum">
              <a:rPr lang="it-IT" smtClean="0"/>
              <a:pPr/>
              <a:t>‹N›</a:t>
            </a:fld>
            <a:endParaRPr lang="it-IT"/>
          </a:p>
        </p:txBody>
      </p:sp>
    </p:spTree>
    <p:extLst>
      <p:ext uri="{BB962C8B-B14F-4D97-AF65-F5344CB8AC3E}">
        <p14:creationId xmlns:p14="http://schemas.microsoft.com/office/powerpoint/2010/main" val="388106606"/>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a:t>
            </a:fld>
            <a:endParaRPr lang="it-IT"/>
          </a:p>
        </p:txBody>
      </p:sp>
    </p:spTree>
    <p:extLst>
      <p:ext uri="{BB962C8B-B14F-4D97-AF65-F5344CB8AC3E}">
        <p14:creationId xmlns:p14="http://schemas.microsoft.com/office/powerpoint/2010/main" val="1463035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C1FE62C0-EE59-44B3-A625-0152247EE6F8}"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10</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2858632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F53B719D-B58A-4496-BC80-B118FB88A36F}"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11</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6221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12</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31021049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13</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3102104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14</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3102104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15</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3102104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0397A61B-D37F-4243-A314-96B5A72AED77}"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16</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1205503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0397A61B-D37F-4243-A314-96B5A72AED77}"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17</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960978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0397A61B-D37F-4243-A314-96B5A72AED77}"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18</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960978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2</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1763142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49355CEE-29EB-4D2E-BACA-1055FA112027}" type="datetime1">
              <a:rPr lang="it-IT" smtClean="0">
                <a:solidFill>
                  <a:prstClr val="black"/>
                </a:solidFill>
              </a:rPr>
              <a:pPr/>
              <a:t>09/10/2016</a:t>
            </a:fld>
            <a:endParaRPr lang="it-IT">
              <a:solidFill>
                <a:prstClr val="black"/>
              </a:solidFill>
            </a:endParaRPr>
          </a:p>
        </p:txBody>
      </p:sp>
      <p:sp>
        <p:nvSpPr>
          <p:cNvPr id="7" name="Segnaposto numero diapositiva 6"/>
          <p:cNvSpPr>
            <a:spLocks noGrp="1"/>
          </p:cNvSpPr>
          <p:nvPr>
            <p:ph type="sldNum" sz="quarter" idx="13"/>
          </p:nvPr>
        </p:nvSpPr>
        <p:spPr/>
        <p:txBody>
          <a:bodyPr/>
          <a:lstStyle/>
          <a:p>
            <a:fld id="{F5F80FE8-588B-4497-B999-3DFFE769ABCE}" type="slidenum">
              <a:rPr lang="it-IT" smtClean="0">
                <a:solidFill>
                  <a:prstClr val="black"/>
                </a:solidFill>
              </a:rPr>
              <a:pPr/>
              <a:t>3</a:t>
            </a:fld>
            <a:endParaRPr lang="it-IT">
              <a:solidFill>
                <a:prstClr val="black"/>
              </a:solidFill>
            </a:endParaRPr>
          </a:p>
        </p:txBody>
      </p:sp>
      <p:sp>
        <p:nvSpPr>
          <p:cNvPr id="8" name="Segnaposto intestazione 7"/>
          <p:cNvSpPr>
            <a:spLocks noGrp="1"/>
          </p:cNvSpPr>
          <p:nvPr>
            <p:ph type="hdr" sz="quarter" idx="14"/>
          </p:nvPr>
        </p:nvSpPr>
        <p:spPr/>
        <p:txBody>
          <a:bodyPr/>
          <a:lstStyle/>
          <a:p>
            <a:r>
              <a:rPr lang="it-IT" smtClean="0">
                <a:solidFill>
                  <a:prstClr val="black"/>
                </a:solidFill>
              </a:rPr>
              <a:t>AVA versus AVA2</a:t>
            </a:r>
            <a:endParaRPr lang="it-IT">
              <a:solidFill>
                <a:prstClr val="black"/>
              </a:solidFill>
            </a:endParaRPr>
          </a:p>
        </p:txBody>
      </p:sp>
      <p:sp>
        <p:nvSpPr>
          <p:cNvPr id="4" name="Segnaposto piè di pagina 3"/>
          <p:cNvSpPr>
            <a:spLocks noGrp="1"/>
          </p:cNvSpPr>
          <p:nvPr>
            <p:ph type="ftr" sz="quarter" idx="15"/>
          </p:nvPr>
        </p:nvSpPr>
        <p:spPr/>
        <p:txBody>
          <a:bodyPr/>
          <a:lstStyle/>
          <a:p>
            <a:endParaRPr lang="it-IT">
              <a:solidFill>
                <a:prstClr val="black"/>
              </a:solidFill>
            </a:endParaRPr>
          </a:p>
        </p:txBody>
      </p:sp>
    </p:spTree>
    <p:extLst>
      <p:ext uri="{BB962C8B-B14F-4D97-AF65-F5344CB8AC3E}">
        <p14:creationId xmlns:p14="http://schemas.microsoft.com/office/powerpoint/2010/main" val="2159126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49355CEE-29EB-4D2E-BACA-1055FA112027}" type="datetime1">
              <a:rPr lang="it-IT" smtClean="0">
                <a:solidFill>
                  <a:prstClr val="black"/>
                </a:solidFill>
              </a:rPr>
              <a:pPr/>
              <a:t>09/10/2016</a:t>
            </a:fld>
            <a:endParaRPr lang="it-IT">
              <a:solidFill>
                <a:prstClr val="black"/>
              </a:solidFill>
            </a:endParaRPr>
          </a:p>
        </p:txBody>
      </p:sp>
      <p:sp>
        <p:nvSpPr>
          <p:cNvPr id="7" name="Segnaposto numero diapositiva 6"/>
          <p:cNvSpPr>
            <a:spLocks noGrp="1"/>
          </p:cNvSpPr>
          <p:nvPr>
            <p:ph type="sldNum" sz="quarter" idx="13"/>
          </p:nvPr>
        </p:nvSpPr>
        <p:spPr/>
        <p:txBody>
          <a:bodyPr/>
          <a:lstStyle/>
          <a:p>
            <a:fld id="{F5F80FE8-588B-4497-B999-3DFFE769ABCE}" type="slidenum">
              <a:rPr lang="it-IT" smtClean="0">
                <a:solidFill>
                  <a:prstClr val="black"/>
                </a:solidFill>
              </a:rPr>
              <a:pPr/>
              <a:t>4</a:t>
            </a:fld>
            <a:endParaRPr lang="it-IT">
              <a:solidFill>
                <a:prstClr val="black"/>
              </a:solidFill>
            </a:endParaRPr>
          </a:p>
        </p:txBody>
      </p:sp>
      <p:sp>
        <p:nvSpPr>
          <p:cNvPr id="8" name="Segnaposto intestazione 7"/>
          <p:cNvSpPr>
            <a:spLocks noGrp="1"/>
          </p:cNvSpPr>
          <p:nvPr>
            <p:ph type="hdr" sz="quarter" idx="14"/>
          </p:nvPr>
        </p:nvSpPr>
        <p:spPr/>
        <p:txBody>
          <a:bodyPr/>
          <a:lstStyle/>
          <a:p>
            <a:r>
              <a:rPr lang="it-IT" smtClean="0">
                <a:solidFill>
                  <a:prstClr val="black"/>
                </a:solidFill>
              </a:rPr>
              <a:t>AVA versus AVA2</a:t>
            </a:r>
            <a:endParaRPr lang="it-IT">
              <a:solidFill>
                <a:prstClr val="black"/>
              </a:solidFill>
            </a:endParaRPr>
          </a:p>
        </p:txBody>
      </p:sp>
      <p:sp>
        <p:nvSpPr>
          <p:cNvPr id="4" name="Segnaposto piè di pagina 3"/>
          <p:cNvSpPr>
            <a:spLocks noGrp="1"/>
          </p:cNvSpPr>
          <p:nvPr>
            <p:ph type="ftr" sz="quarter" idx="15"/>
          </p:nvPr>
        </p:nvSpPr>
        <p:spPr/>
        <p:txBody>
          <a:bodyPr/>
          <a:lstStyle/>
          <a:p>
            <a:endParaRPr lang="it-IT">
              <a:solidFill>
                <a:prstClr val="black"/>
              </a:solidFill>
            </a:endParaRPr>
          </a:p>
        </p:txBody>
      </p:sp>
    </p:spTree>
    <p:extLst>
      <p:ext uri="{BB962C8B-B14F-4D97-AF65-F5344CB8AC3E}">
        <p14:creationId xmlns:p14="http://schemas.microsoft.com/office/powerpoint/2010/main" val="215912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5</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464617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6</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184895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7</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571120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endParaRPr lang="it-IT"/>
          </a:p>
        </p:txBody>
      </p:sp>
      <p:sp>
        <p:nvSpPr>
          <p:cNvPr id="6" name="Segnaposto piè di pagina 5"/>
          <p:cNvSpPr>
            <a:spLocks noGrp="1"/>
          </p:cNvSpPr>
          <p:nvPr>
            <p:ph type="ftr" sz="quarter" idx="12"/>
          </p:nvPr>
        </p:nvSpPr>
        <p:spPr/>
        <p:txBody>
          <a:bodyPr/>
          <a:lstStyle/>
          <a:p>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8</a:t>
            </a:fld>
            <a:endParaRPr lang="it-IT"/>
          </a:p>
        </p:txBody>
      </p:sp>
      <p:sp>
        <p:nvSpPr>
          <p:cNvPr id="8" name="Segnaposto intestazione 7"/>
          <p:cNvSpPr>
            <a:spLocks noGrp="1"/>
          </p:cNvSpPr>
          <p:nvPr>
            <p:ph type="hdr" sz="quarter" idx="14"/>
          </p:nvPr>
        </p:nvSpPr>
        <p:spPr/>
        <p:txBody>
          <a:bodyPr/>
          <a:lstStyle/>
          <a:p>
            <a:endParaRPr lang="it-IT"/>
          </a:p>
        </p:txBody>
      </p:sp>
    </p:spTree>
    <p:extLst>
      <p:ext uri="{BB962C8B-B14F-4D97-AF65-F5344CB8AC3E}">
        <p14:creationId xmlns:p14="http://schemas.microsoft.com/office/powerpoint/2010/main" val="3940795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5" name="Segnaposto data 4"/>
          <p:cNvSpPr>
            <a:spLocks noGrp="1"/>
          </p:cNvSpPr>
          <p:nvPr>
            <p:ph type="dt" idx="11"/>
          </p:nvPr>
        </p:nvSpPr>
        <p:spPr/>
        <p:txBody>
          <a:bodyPr/>
          <a:lstStyle/>
          <a:p>
            <a:fld id="{C1FE62C0-EE59-44B3-A625-0152247EE6F8}" type="datetime1">
              <a:rPr lang="it-IT" smtClean="0"/>
              <a:pPr/>
              <a:t>09/10/2016</a:t>
            </a:fld>
            <a:endParaRPr lang="it-IT"/>
          </a:p>
        </p:txBody>
      </p:sp>
      <p:sp>
        <p:nvSpPr>
          <p:cNvPr id="7" name="Segnaposto numero diapositiva 6"/>
          <p:cNvSpPr>
            <a:spLocks noGrp="1"/>
          </p:cNvSpPr>
          <p:nvPr>
            <p:ph type="sldNum" sz="quarter" idx="13"/>
          </p:nvPr>
        </p:nvSpPr>
        <p:spPr/>
        <p:txBody>
          <a:bodyPr/>
          <a:lstStyle/>
          <a:p>
            <a:fld id="{F5F80FE8-588B-4497-B999-3DFFE769ABCE}" type="slidenum">
              <a:rPr lang="it-IT" smtClean="0"/>
              <a:pPr/>
              <a:t>9</a:t>
            </a:fld>
            <a:endParaRPr lang="it-IT"/>
          </a:p>
        </p:txBody>
      </p:sp>
      <p:sp>
        <p:nvSpPr>
          <p:cNvPr id="8" name="Segnaposto intestazione 7"/>
          <p:cNvSpPr>
            <a:spLocks noGrp="1"/>
          </p:cNvSpPr>
          <p:nvPr>
            <p:ph type="hdr" sz="quarter" idx="14"/>
          </p:nvPr>
        </p:nvSpPr>
        <p:spPr/>
        <p:txBody>
          <a:bodyPr/>
          <a:lstStyle/>
          <a:p>
            <a:r>
              <a:rPr lang="it-IT" smtClean="0"/>
              <a:t>AVA versus AVA2</a:t>
            </a:r>
            <a:endParaRPr lang="it-IT"/>
          </a:p>
        </p:txBody>
      </p:sp>
      <p:sp>
        <p:nvSpPr>
          <p:cNvPr id="4" name="Segnaposto piè di pagina 3"/>
          <p:cNvSpPr>
            <a:spLocks noGrp="1"/>
          </p:cNvSpPr>
          <p:nvPr>
            <p:ph type="ftr" sz="quarter" idx="15"/>
          </p:nvPr>
        </p:nvSpPr>
        <p:spPr/>
        <p:txBody>
          <a:bodyPr/>
          <a:lstStyle/>
          <a:p>
            <a:endParaRPr lang="it-IT"/>
          </a:p>
        </p:txBody>
      </p:sp>
    </p:spTree>
    <p:extLst>
      <p:ext uri="{BB962C8B-B14F-4D97-AF65-F5344CB8AC3E}">
        <p14:creationId xmlns:p14="http://schemas.microsoft.com/office/powerpoint/2010/main" val="2858632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87429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7743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60342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r>
              <a:rPr lang="it-IT" smtClean="0"/>
              <a:t>Pietro Di Benedetto</a:t>
            </a:r>
            <a:endParaRPr lang="it-IT"/>
          </a:p>
        </p:txBody>
      </p:sp>
      <p:sp>
        <p:nvSpPr>
          <p:cNvPr id="19" name="Segnaposto piè di pagina 18"/>
          <p:cNvSpPr>
            <a:spLocks noGrp="1"/>
          </p:cNvSpPr>
          <p:nvPr>
            <p:ph type="ftr" sz="quarter" idx="11"/>
          </p:nvPr>
        </p:nvSpPr>
        <p:spPr/>
        <p:txBody>
          <a:bodyPr/>
          <a:lstStyle/>
          <a:p>
            <a:r>
              <a:rPr lang="it-IT" smtClean="0"/>
              <a:t>da AVA a AVA 2 - un positivo prossimo futuro?</a:t>
            </a:r>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t>Pietro Di Benedetto</a:t>
            </a:r>
            <a:endParaRPr lang="it-IT"/>
          </a:p>
        </p:txBody>
      </p:sp>
      <p:sp>
        <p:nvSpPr>
          <p:cNvPr id="5" name="Segnaposto piè di pagina 4"/>
          <p:cNvSpPr>
            <a:spLocks noGrp="1"/>
          </p:cNvSpPr>
          <p:nvPr>
            <p:ph type="ftr" sz="quarter" idx="11"/>
          </p:nvPr>
        </p:nvSpPr>
        <p:spPr/>
        <p:txBody>
          <a:bodyPr/>
          <a:lstStyle/>
          <a:p>
            <a:r>
              <a:rPr lang="it-IT" smtClean="0"/>
              <a:t>da AVA a AVA 2 - un positivo prossimo futuro?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t>Pietro Di Benedetto</a:t>
            </a:r>
            <a:endParaRPr lang="it-IT"/>
          </a:p>
        </p:txBody>
      </p:sp>
      <p:sp>
        <p:nvSpPr>
          <p:cNvPr id="5" name="Segnaposto piè di pagina 4"/>
          <p:cNvSpPr>
            <a:spLocks noGrp="1"/>
          </p:cNvSpPr>
          <p:nvPr>
            <p:ph type="ftr" sz="quarter" idx="11"/>
          </p:nvPr>
        </p:nvSpPr>
        <p:spPr/>
        <p:txBody>
          <a:bodyPr/>
          <a:lstStyle/>
          <a:p>
            <a:r>
              <a:rPr lang="it-IT" smtClean="0"/>
              <a:t>da AVA a AVA 2 - un positivo prossimo futuro?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r>
              <a:rPr lang="it-IT" smtClean="0"/>
              <a:t>Pietro Di Benedetto</a:t>
            </a:r>
            <a:endParaRPr lang="it-IT"/>
          </a:p>
        </p:txBody>
      </p:sp>
      <p:sp>
        <p:nvSpPr>
          <p:cNvPr id="6" name="Segnaposto piè di pagina 5"/>
          <p:cNvSpPr>
            <a:spLocks noGrp="1"/>
          </p:cNvSpPr>
          <p:nvPr>
            <p:ph type="ftr" sz="quarter" idx="11"/>
          </p:nvPr>
        </p:nvSpPr>
        <p:spPr/>
        <p:txBody>
          <a:bodyPr/>
          <a:lstStyle/>
          <a:p>
            <a:r>
              <a:rPr lang="it-IT" smtClean="0"/>
              <a:t>da AVA a AVA 2 - un positivo prossimo futuro?</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r>
              <a:rPr lang="it-IT" smtClean="0"/>
              <a:t>Pietro Di Benedetto</a:t>
            </a:r>
            <a:endParaRPr lang="it-IT"/>
          </a:p>
        </p:txBody>
      </p:sp>
      <p:sp>
        <p:nvSpPr>
          <p:cNvPr id="8" name="Segnaposto piè di pagina 7"/>
          <p:cNvSpPr>
            <a:spLocks noGrp="1"/>
          </p:cNvSpPr>
          <p:nvPr>
            <p:ph type="ftr" sz="quarter" idx="11"/>
          </p:nvPr>
        </p:nvSpPr>
        <p:spPr/>
        <p:txBody>
          <a:bodyPr/>
          <a:lstStyle/>
          <a:p>
            <a:r>
              <a:rPr lang="it-IT" smtClean="0"/>
              <a:t>da AVA a AVA 2 - un positivo prossimo futuro?</a:t>
            </a:r>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r>
              <a:rPr lang="it-IT" smtClean="0"/>
              <a:t>Pietro Di Benedetto</a:t>
            </a:r>
            <a:endParaRPr lang="it-IT"/>
          </a:p>
        </p:txBody>
      </p:sp>
      <p:sp>
        <p:nvSpPr>
          <p:cNvPr id="4" name="Segnaposto piè di pagina 3"/>
          <p:cNvSpPr>
            <a:spLocks noGrp="1"/>
          </p:cNvSpPr>
          <p:nvPr>
            <p:ph type="ftr" sz="quarter" idx="11"/>
          </p:nvPr>
        </p:nvSpPr>
        <p:spPr/>
        <p:txBody>
          <a:bodyPr/>
          <a:lstStyle/>
          <a:p>
            <a:r>
              <a:rPr lang="it-IT" smtClean="0"/>
              <a:t>da AVA a AVA 2 - un positivo prossimo futuro?</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t>Pietro Di Benedetto</a:t>
            </a:r>
            <a:endParaRPr lang="it-IT"/>
          </a:p>
        </p:txBody>
      </p:sp>
      <p:sp>
        <p:nvSpPr>
          <p:cNvPr id="3" name="Segnaposto piè di pagina 2"/>
          <p:cNvSpPr>
            <a:spLocks noGrp="1"/>
          </p:cNvSpPr>
          <p:nvPr>
            <p:ph type="ftr" sz="quarter" idx="11"/>
          </p:nvPr>
        </p:nvSpPr>
        <p:spPr/>
        <p:txBody>
          <a:bodyPr/>
          <a:lstStyle/>
          <a:p>
            <a:r>
              <a:rPr lang="it-IT" smtClean="0"/>
              <a:t>da AVA a AVA 2 - un positivo prossimo futuro?</a:t>
            </a:r>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r>
              <a:rPr lang="it-IT" smtClean="0"/>
              <a:t>Pietro Di Benedetto</a:t>
            </a:r>
            <a:endParaRPr lang="it-IT"/>
          </a:p>
        </p:txBody>
      </p:sp>
      <p:sp>
        <p:nvSpPr>
          <p:cNvPr id="6" name="Segnaposto piè di pagina 5"/>
          <p:cNvSpPr>
            <a:spLocks noGrp="1"/>
          </p:cNvSpPr>
          <p:nvPr>
            <p:ph type="ftr" sz="quarter" idx="11"/>
          </p:nvPr>
        </p:nvSpPr>
        <p:spPr/>
        <p:txBody>
          <a:bodyPr/>
          <a:lstStyle/>
          <a:p>
            <a:r>
              <a:rPr lang="it-IT" smtClean="0"/>
              <a:t>da AVA a AVA 2 - un positivo prossimo futuro?</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64187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t>Pietro Di Benedetto</a:t>
            </a:r>
            <a:endParaRPr lang="it-IT"/>
          </a:p>
        </p:txBody>
      </p:sp>
      <p:sp>
        <p:nvSpPr>
          <p:cNvPr id="6" name="Segnaposto piè di pagina 5"/>
          <p:cNvSpPr>
            <a:spLocks noGrp="1"/>
          </p:cNvSpPr>
          <p:nvPr>
            <p:ph type="ftr" sz="quarter" idx="11"/>
          </p:nvPr>
        </p:nvSpPr>
        <p:spPr/>
        <p:txBody>
          <a:bodyPr/>
          <a:lstStyle/>
          <a:p>
            <a:r>
              <a:rPr lang="it-IT" smtClean="0"/>
              <a:t>da AVA a AVA 2 - un positivo prossimo futuro?</a:t>
            </a: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t>Pietro Di Benedetto</a:t>
            </a:r>
            <a:endParaRPr lang="it-IT"/>
          </a:p>
        </p:txBody>
      </p:sp>
      <p:sp>
        <p:nvSpPr>
          <p:cNvPr id="5" name="Segnaposto piè di pagina 4"/>
          <p:cNvSpPr>
            <a:spLocks noGrp="1"/>
          </p:cNvSpPr>
          <p:nvPr>
            <p:ph type="ftr" sz="quarter" idx="11"/>
          </p:nvPr>
        </p:nvSpPr>
        <p:spPr/>
        <p:txBody>
          <a:bodyPr/>
          <a:lstStyle/>
          <a:p>
            <a:r>
              <a:rPr lang="it-IT" smtClean="0"/>
              <a:t>da AVA a AVA 2 - un positivo prossimo futuro?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r>
              <a:rPr lang="it-IT" smtClean="0"/>
              <a:t>Pietro Di Benedetto</a:t>
            </a:r>
            <a:endParaRPr lang="it-IT"/>
          </a:p>
        </p:txBody>
      </p:sp>
      <p:sp>
        <p:nvSpPr>
          <p:cNvPr id="5" name="Segnaposto piè di pagina 4"/>
          <p:cNvSpPr>
            <a:spLocks noGrp="1"/>
          </p:cNvSpPr>
          <p:nvPr>
            <p:ph type="ftr" sz="quarter" idx="11"/>
          </p:nvPr>
        </p:nvSpPr>
        <p:spPr/>
        <p:txBody>
          <a:bodyPr/>
          <a:lstStyle/>
          <a:p>
            <a:r>
              <a:rPr lang="it-IT" smtClean="0"/>
              <a:t>da AVA a AVA 2 - un positivo prossimo futuro?</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4513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1659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1272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39434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59599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5801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prstClr val="black">
                    <a:tint val="75000"/>
                  </a:prstClr>
                </a:solidFill>
              </a:rPr>
              <a:t>Pietro Di Benedetto</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6311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53000">
              <a:srgbClr val="D4DEFF"/>
            </a:gs>
            <a:gs pos="83000">
              <a:srgbClr val="D4DEFF"/>
            </a:gs>
            <a:gs pos="100000">
              <a:srgbClr val="96AB94"/>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smtClean="0">
                <a:solidFill>
                  <a:prstClr val="black">
                    <a:tint val="75000"/>
                  </a:prstClr>
                </a:solidFill>
              </a:rPr>
              <a:t>Pietro Di Benedetto</a:t>
            </a:r>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430279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solidFill>
                  <a:prstClr val="black">
                    <a:tint val="75000"/>
                  </a:prstClr>
                </a:solidFill>
              </a:rPr>
              <a:t>Pietro Di Benedetto</a:t>
            </a:r>
            <a:endParaRPr lang="it-IT">
              <a:solidFill>
                <a:prstClr val="black">
                  <a:tint val="75000"/>
                </a:prstClr>
              </a:solidFill>
            </a:endParaRPr>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solidFill>
                  <a:prstClr val="black">
                    <a:tint val="75000"/>
                  </a:prstClr>
                </a:solidFill>
              </a:rPr>
              <a:t>da AVA a AVA 2 - un positivo prossimo futuro?</a:t>
            </a:r>
            <a:endParaRPr lang="it-IT">
              <a:solidFill>
                <a:prstClr val="black">
                  <a:tint val="75000"/>
                </a:prstClr>
              </a:solidFill>
            </a:endParaRPr>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solidFill>
                  <a:prstClr val="black">
                    <a:tint val="75000"/>
                  </a:prstClr>
                </a:solidFill>
              </a:rPr>
              <a:pPr/>
              <a:t>‹N›</a:t>
            </a:fld>
            <a:endParaRPr lang="it-IT">
              <a:solidFill>
                <a:prstClr val="black">
                  <a:tint val="75000"/>
                </a:prstClr>
              </a:solidFill>
            </a:endParaRPr>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916833"/>
            <a:ext cx="7772400" cy="1683618"/>
          </a:xfrm>
        </p:spPr>
        <p:txBody>
          <a:bodyPr>
            <a:normAutofit fontScale="90000"/>
          </a:bodyPr>
          <a:lstStyle/>
          <a:p>
            <a:r>
              <a:rPr lang="it-IT" sz="7200" b="1" dirty="0" smtClean="0"/>
              <a:t/>
            </a:r>
            <a:br>
              <a:rPr lang="it-IT" sz="7200" b="1" dirty="0" smtClean="0"/>
            </a:br>
            <a:r>
              <a:rPr lang="it-IT" sz="7200" b="1" dirty="0" smtClean="0">
                <a:latin typeface="+mn-lt"/>
              </a:rPr>
              <a:t/>
            </a:r>
            <a:br>
              <a:rPr lang="it-IT" sz="7200" b="1" dirty="0" smtClean="0">
                <a:latin typeface="+mn-lt"/>
              </a:rPr>
            </a:br>
            <a:r>
              <a:rPr lang="it-IT" sz="7200" b="1" dirty="0" smtClean="0">
                <a:latin typeface="+mn-lt"/>
              </a:rPr>
              <a:t/>
            </a:r>
            <a:br>
              <a:rPr lang="it-IT" sz="7200" b="1" dirty="0" smtClean="0">
                <a:latin typeface="+mn-lt"/>
              </a:rPr>
            </a:br>
            <a:endParaRPr lang="it-IT" sz="7200" b="1" dirty="0">
              <a:latin typeface="+mn-lt"/>
            </a:endParaRPr>
          </a:p>
        </p:txBody>
      </p:sp>
      <p:sp>
        <p:nvSpPr>
          <p:cNvPr id="3" name="Sottotitolo 2"/>
          <p:cNvSpPr>
            <a:spLocks noGrp="1"/>
          </p:cNvSpPr>
          <p:nvPr>
            <p:ph type="subTitle" idx="1"/>
          </p:nvPr>
        </p:nvSpPr>
        <p:spPr>
          <a:xfrm>
            <a:off x="1403648" y="1700808"/>
            <a:ext cx="6400800" cy="4104456"/>
          </a:xfrm>
        </p:spPr>
        <p:txBody>
          <a:bodyPr>
            <a:normAutofit fontScale="70000" lnSpcReduction="20000"/>
          </a:bodyPr>
          <a:lstStyle/>
          <a:p>
            <a:r>
              <a:rPr lang="it-IT" sz="4700" b="1" dirty="0">
                <a:solidFill>
                  <a:schemeClr val="accent1"/>
                </a:solidFill>
              </a:rPr>
              <a:t>Convegno CODAU 2016</a:t>
            </a:r>
            <a:endParaRPr lang="it-IT" sz="4700" b="1" dirty="0" smtClean="0">
              <a:solidFill>
                <a:schemeClr val="accent1"/>
              </a:solidFill>
            </a:endParaRPr>
          </a:p>
          <a:p>
            <a:endParaRPr lang="it-IT" sz="4100" b="1" dirty="0" smtClean="0">
              <a:solidFill>
                <a:schemeClr val="accent1"/>
              </a:solidFill>
            </a:endParaRPr>
          </a:p>
          <a:p>
            <a:r>
              <a:rPr lang="it-IT" sz="4100" b="1" dirty="0" smtClean="0">
                <a:solidFill>
                  <a:schemeClr val="accent1"/>
                </a:solidFill>
              </a:rPr>
              <a:t>Gruppo </a:t>
            </a:r>
            <a:r>
              <a:rPr lang="it-IT" sz="4100" b="1" dirty="0" smtClean="0">
                <a:solidFill>
                  <a:schemeClr val="accent1"/>
                </a:solidFill>
              </a:rPr>
              <a:t>di Lavoro </a:t>
            </a:r>
            <a:endParaRPr lang="it-IT" sz="4100" b="1" dirty="0">
              <a:solidFill>
                <a:schemeClr val="accent1"/>
              </a:solidFill>
            </a:endParaRPr>
          </a:p>
          <a:p>
            <a:r>
              <a:rPr lang="it-IT" sz="4100" b="1" dirty="0" smtClean="0">
                <a:solidFill>
                  <a:schemeClr val="accent1"/>
                </a:solidFill>
              </a:rPr>
              <a:t> Didattica </a:t>
            </a:r>
            <a:r>
              <a:rPr lang="it-IT" sz="4100" b="1" dirty="0" smtClean="0">
                <a:solidFill>
                  <a:schemeClr val="accent1"/>
                </a:solidFill>
              </a:rPr>
              <a:t>ed accreditamento</a:t>
            </a:r>
          </a:p>
          <a:p>
            <a:r>
              <a:rPr lang="it-IT" sz="3600" b="1" dirty="0" smtClean="0">
                <a:solidFill>
                  <a:schemeClr val="accent1"/>
                </a:solidFill>
              </a:rPr>
              <a:t>Sintesi dei lavori</a:t>
            </a:r>
          </a:p>
          <a:p>
            <a:endParaRPr lang="it-IT" b="1" dirty="0" smtClean="0">
              <a:solidFill>
                <a:schemeClr val="accent1"/>
              </a:solidFill>
            </a:endParaRPr>
          </a:p>
          <a:p>
            <a:endParaRPr lang="it-IT" b="1" dirty="0" smtClean="0">
              <a:solidFill>
                <a:schemeClr val="accent1"/>
              </a:solidFill>
            </a:endParaRPr>
          </a:p>
          <a:p>
            <a:endParaRPr lang="it-IT" b="1" dirty="0" smtClean="0">
              <a:solidFill>
                <a:schemeClr val="accent1"/>
              </a:solidFill>
            </a:endParaRPr>
          </a:p>
          <a:p>
            <a:endParaRPr lang="it-IT" b="1" dirty="0" smtClean="0">
              <a:solidFill>
                <a:schemeClr val="accent1"/>
              </a:solidFill>
            </a:endParaRPr>
          </a:p>
          <a:p>
            <a:r>
              <a:rPr lang="it-IT" b="1" dirty="0" smtClean="0">
                <a:solidFill>
                  <a:schemeClr val="accent1"/>
                </a:solidFill>
              </a:rPr>
              <a:t>Pietro Di Benedetto</a:t>
            </a:r>
          </a:p>
          <a:p>
            <a:r>
              <a:rPr lang="it-IT" b="1" dirty="0" smtClean="0">
                <a:solidFill>
                  <a:schemeClr val="accent1"/>
                </a:solidFill>
              </a:rPr>
              <a:t>Ottobre 2016</a:t>
            </a:r>
          </a:p>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188913"/>
            <a:ext cx="8496300" cy="792162"/>
          </a:xfrm>
        </p:spPr>
        <p:txBody>
          <a:bodyPr>
            <a:normAutofit fontScale="90000"/>
          </a:bodyPr>
          <a:lstStyle/>
          <a:p>
            <a:r>
              <a:rPr lang="it-IT" sz="3000" b="1" dirty="0" smtClean="0">
                <a:latin typeface="+mn-lt"/>
              </a:rPr>
              <a:t>AVA 2 – considerazioni conclusive – punti di forza</a:t>
            </a:r>
            <a:endParaRPr lang="it-IT" sz="3000" b="1" dirty="0">
              <a:latin typeface="+mn-lt"/>
            </a:endParaRPr>
          </a:p>
        </p:txBody>
      </p:sp>
      <p:sp>
        <p:nvSpPr>
          <p:cNvPr id="3" name="Sottotitolo 2"/>
          <p:cNvSpPr>
            <a:spLocks noGrp="1"/>
          </p:cNvSpPr>
          <p:nvPr>
            <p:ph type="body" idx="4294967295"/>
          </p:nvPr>
        </p:nvSpPr>
        <p:spPr>
          <a:xfrm>
            <a:off x="755576" y="1052736"/>
            <a:ext cx="7669212" cy="5256213"/>
          </a:xfrm>
        </p:spPr>
        <p:txBody>
          <a:bodyPr>
            <a:normAutofit/>
          </a:bodyPr>
          <a:lstStyle/>
          <a:p>
            <a:pPr marL="0" indent="0" algn="just">
              <a:buNone/>
            </a:pPr>
            <a:endParaRPr lang="it-IT" sz="2800" dirty="0" smtClean="0"/>
          </a:p>
          <a:p>
            <a:pPr marL="0" indent="0" algn="just">
              <a:buNone/>
            </a:pPr>
            <a:r>
              <a:rPr lang="it-IT" sz="2800" dirty="0" smtClean="0"/>
              <a:t>Il Rapporto di riesame annuale</a:t>
            </a:r>
            <a:r>
              <a:rPr lang="it-IT" sz="2800" dirty="0"/>
              <a:t> è</a:t>
            </a:r>
            <a:r>
              <a:rPr lang="it-IT" sz="2800" dirty="0" smtClean="0"/>
              <a:t> il nucleo di AVA: la sua semplificazione comporta il rischio di un potenziale svuotamento di significato di questo passaggio, che potrebbe essere ridotto ad un mero adempimento burocratico da risolvere con un non-riesame basato sulla circostanza, solo apparentemente rassicurante, della collocazione del corso al di sopra delle mediane</a:t>
            </a:r>
            <a:endParaRPr lang="it-IT" sz="25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marL="627063" indent="-271463" algn="just">
              <a:buFont typeface="Wingdings" pitchFamily="2" charset="2"/>
              <a:buChar char="ü"/>
            </a:pPr>
            <a:endParaRPr lang="it-IT" sz="2400" dirty="0" smtClean="0">
              <a:latin typeface="Palatino Linotype" pitchFamily="18" charset="0"/>
            </a:endParaRPr>
          </a:p>
          <a:p>
            <a:pPr marL="627063" indent="-271463" algn="just">
              <a:buFont typeface="Wingdings" pitchFamily="2" charset="2"/>
              <a:buChar char="ü"/>
            </a:pPr>
            <a:endParaRPr lang="it-IT" sz="24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algn="just"/>
            <a:endParaRPr lang="it-IT" sz="2400" dirty="0" smtClean="0"/>
          </a:p>
          <a:p>
            <a:pPr algn="just"/>
            <a:endParaRPr lang="it-IT" sz="2400" dirty="0" smtClean="0"/>
          </a:p>
          <a:p>
            <a:pPr algn="just">
              <a:buFont typeface="Wingdings" pitchFamily="2" charset="2"/>
              <a:buChar char="ü"/>
            </a:pPr>
            <a:endParaRPr lang="it-IT" sz="2200" dirty="0" smtClean="0">
              <a:latin typeface="Palatino Linotype" pitchFamily="18" charset="0"/>
            </a:endParaRPr>
          </a:p>
          <a:p>
            <a:pPr algn="just">
              <a:buFontTx/>
              <a:buNone/>
              <a:defRPr/>
            </a:pPr>
            <a:endParaRPr lang="it-IT" sz="2400" dirty="0" smtClean="0">
              <a:latin typeface="Palatino Linotype" pitchFamily="18" charset="0"/>
            </a:endParaRPr>
          </a:p>
          <a:p>
            <a:pPr algn="just">
              <a:buFontTx/>
              <a:buNone/>
              <a:defRPr/>
            </a:pPr>
            <a:endParaRPr lang="it-IT" sz="1050" dirty="0" smtClean="0">
              <a:latin typeface="Palatino Linotype" pitchFamily="18" charset="0"/>
            </a:endParaRPr>
          </a:p>
          <a:p>
            <a:pPr algn="just">
              <a:buNone/>
            </a:pPr>
            <a:endParaRPr lang="it-IT" dirty="0">
              <a:latin typeface="Palatino Linotype" pitchFamily="18" charset="0"/>
            </a:endParaRPr>
          </a:p>
        </p:txBody>
      </p:sp>
    </p:spTree>
    <p:extLst>
      <p:ext uri="{BB962C8B-B14F-4D97-AF65-F5344CB8AC3E}">
        <p14:creationId xmlns:p14="http://schemas.microsoft.com/office/powerpoint/2010/main" val="4252575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439863" y="188913"/>
            <a:ext cx="7704137" cy="792162"/>
          </a:xfrm>
        </p:spPr>
        <p:txBody>
          <a:bodyPr>
            <a:normAutofit/>
          </a:bodyPr>
          <a:lstStyle/>
          <a:p>
            <a:r>
              <a:rPr lang="it-IT" sz="3000" b="1" dirty="0" smtClean="0">
                <a:latin typeface="+mn-lt"/>
              </a:rPr>
              <a:t>AVA 2 – considerazioni conclusive- criticità</a:t>
            </a:r>
            <a:endParaRPr lang="it-IT" sz="3000" b="1" dirty="0">
              <a:latin typeface="+mn-lt"/>
            </a:endParaRPr>
          </a:p>
        </p:txBody>
      </p:sp>
      <p:sp>
        <p:nvSpPr>
          <p:cNvPr id="3" name="Sottotitolo 2"/>
          <p:cNvSpPr>
            <a:spLocks noGrp="1"/>
          </p:cNvSpPr>
          <p:nvPr>
            <p:ph type="body" idx="4294967295"/>
          </p:nvPr>
        </p:nvSpPr>
        <p:spPr>
          <a:xfrm>
            <a:off x="539553" y="836613"/>
            <a:ext cx="8208911" cy="5400675"/>
          </a:xfrm>
        </p:spPr>
        <p:txBody>
          <a:bodyPr>
            <a:normAutofit fontScale="92500" lnSpcReduction="20000"/>
          </a:bodyPr>
          <a:lstStyle/>
          <a:p>
            <a:pPr marL="0" indent="0" algn="just">
              <a:buNone/>
            </a:pPr>
            <a:endParaRPr lang="it-IT" sz="3000" dirty="0" smtClean="0">
              <a:latin typeface="Palatino Linotype" pitchFamily="18" charset="0"/>
            </a:endParaRPr>
          </a:p>
          <a:p>
            <a:pPr marL="0" indent="0" algn="just">
              <a:buNone/>
            </a:pPr>
            <a:r>
              <a:rPr lang="it-IT" sz="3000" dirty="0" smtClean="0"/>
              <a:t>La principale criticità è stata ravvisata proprio nella circostanza che a poca distanza dall’avvio de sistema AVA e quando sono state completate solo 16 visite in sede da parte delle CEV si stiano cambiando le regole. Il punto nodale nel sistema AVA è nel tentativo di cambiare l’atteggiamento e le abitudini degli Atenei nella progettazione dei corsi di studio e nella verifica dell’opportunità del loro mantenimento o di introdurre modifiche. </a:t>
            </a:r>
          </a:p>
          <a:p>
            <a:pPr marL="0" indent="0" algn="just">
              <a:buNone/>
            </a:pPr>
            <a:r>
              <a:rPr lang="it-IT" sz="3000" dirty="0" smtClean="0"/>
              <a:t>Inoltre, la modifica in itinere dei criteri di valutazione adottati comporta la possibilità di una disparità di trattamento tra le Università già visitate e quelle ancora da visitare.</a:t>
            </a:r>
            <a:endParaRPr lang="it-IT" sz="3000" dirty="0" smtClean="0">
              <a:latin typeface="Palatino Linotype" pitchFamily="18" charset="0"/>
            </a:endParaRPr>
          </a:p>
          <a:p>
            <a:pPr algn="just">
              <a:buFontTx/>
              <a:buNone/>
              <a:defRPr/>
            </a:pPr>
            <a:endParaRPr lang="it-IT" sz="2400" dirty="0" smtClean="0">
              <a:latin typeface="Palatino Linotype" pitchFamily="18" charset="0"/>
            </a:endParaRPr>
          </a:p>
          <a:p>
            <a:pPr algn="just">
              <a:buFontTx/>
              <a:buNone/>
              <a:defRPr/>
            </a:pPr>
            <a:endParaRPr lang="it-IT" sz="1050" dirty="0" smtClean="0">
              <a:latin typeface="Palatino Linotype" pitchFamily="18" charset="0"/>
            </a:endParaRPr>
          </a:p>
          <a:p>
            <a:pPr algn="just">
              <a:buNone/>
            </a:pPr>
            <a:endParaRPr lang="it-IT" dirty="0">
              <a:latin typeface="Palatino Linotype" pitchFamily="18" charset="0"/>
            </a:endParaRPr>
          </a:p>
        </p:txBody>
      </p:sp>
    </p:spTree>
    <p:extLst>
      <p:ext uri="{BB962C8B-B14F-4D97-AF65-F5344CB8AC3E}">
        <p14:creationId xmlns:p14="http://schemas.microsoft.com/office/powerpoint/2010/main" val="3972733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576262"/>
          </a:xfrm>
        </p:spPr>
        <p:txBody>
          <a:bodyPr>
            <a:normAutofit/>
          </a:bodyPr>
          <a:lstStyle/>
          <a:p>
            <a:r>
              <a:rPr lang="it-IT" sz="3000" b="1" dirty="0" smtClean="0">
                <a:latin typeface="+mn-lt"/>
              </a:rPr>
              <a:t>AVA 2 – considerazioni conclusive - criticità</a:t>
            </a:r>
            <a:endParaRPr lang="it-IT" sz="3000" b="1" dirty="0">
              <a:latin typeface="+mn-lt"/>
            </a:endParaRPr>
          </a:p>
        </p:txBody>
      </p:sp>
      <p:sp>
        <p:nvSpPr>
          <p:cNvPr id="3" name="Sottotitolo 2"/>
          <p:cNvSpPr>
            <a:spLocks noGrp="1"/>
          </p:cNvSpPr>
          <p:nvPr>
            <p:ph type="body" idx="4294967295"/>
          </p:nvPr>
        </p:nvSpPr>
        <p:spPr>
          <a:xfrm>
            <a:off x="251520" y="1196752"/>
            <a:ext cx="7955855" cy="5040536"/>
          </a:xfrm>
        </p:spPr>
        <p:txBody>
          <a:bodyPr>
            <a:normAutofit fontScale="85000" lnSpcReduction="20000"/>
          </a:bodyPr>
          <a:lstStyle/>
          <a:p>
            <a:pPr marL="0" indent="0" algn="just">
              <a:buNone/>
            </a:pPr>
            <a:r>
              <a:rPr lang="it-IT" sz="3200" dirty="0" smtClean="0"/>
              <a:t> </a:t>
            </a:r>
            <a:endParaRPr lang="it-IT" sz="3200" dirty="0"/>
          </a:p>
          <a:p>
            <a:pPr marL="0" indent="0" algn="just">
              <a:buNone/>
            </a:pPr>
            <a:r>
              <a:rPr lang="it-IT" sz="3200" dirty="0"/>
              <a:t>L’eliminazione </a:t>
            </a:r>
            <a:r>
              <a:rPr lang="it-IT" sz="3200" dirty="0" smtClean="0"/>
              <a:t>della previsione di un </a:t>
            </a:r>
            <a:r>
              <a:rPr lang="it-IT" sz="3200" dirty="0"/>
              <a:t>voto finale ai singoli CDS visitati e quindi dello spettro </a:t>
            </a:r>
            <a:r>
              <a:rPr lang="it-IT" sz="3200" dirty="0" smtClean="0"/>
              <a:t>della </a:t>
            </a:r>
            <a:r>
              <a:rPr lang="it-IT" sz="3200" dirty="0"/>
              <a:t>conseguente </a:t>
            </a:r>
            <a:r>
              <a:rPr lang="it-IT" sz="3200" dirty="0" smtClean="0"/>
              <a:t>sanzione </a:t>
            </a:r>
            <a:r>
              <a:rPr lang="it-IT" sz="3200" dirty="0"/>
              <a:t>rende più debole il sistema e chi si adopera per renderlo efficiente: avere un </a:t>
            </a:r>
            <a:r>
              <a:rPr lang="it-IT" sz="3200" dirty="0" err="1"/>
              <a:t>enforcement</a:t>
            </a:r>
            <a:r>
              <a:rPr lang="it-IT" sz="3200" dirty="0"/>
              <a:t> esterno aiuta a indurre un cambiamento di mentalità</a:t>
            </a:r>
            <a:r>
              <a:rPr lang="it-IT" sz="3200" dirty="0" smtClean="0"/>
              <a:t>.</a:t>
            </a:r>
          </a:p>
          <a:p>
            <a:pPr marL="0" indent="0" algn="just">
              <a:buNone/>
            </a:pPr>
            <a:r>
              <a:rPr lang="it-IT" sz="3200" dirty="0" smtClean="0"/>
              <a:t>Come osservato anche dalla CRUI, sarebbe poi  importante che  ci fosse un allineamento tra gli indicatori utilizzati dal MIUR per l’attribuzione di risorse, specie premiali, e quelli utilizzati dall’ANVUR per la valutazione, per consentire agli Atenei di programmare e perseguire con efficacia taluni obiettivi strategici</a:t>
            </a:r>
          </a:p>
          <a:p>
            <a:pPr marL="0" indent="0" algn="just">
              <a:buNone/>
            </a:pPr>
            <a:endParaRPr lang="it-IT" sz="3200" dirty="0" smtClean="0"/>
          </a:p>
          <a:p>
            <a:pPr marL="0" indent="0" algn="just">
              <a:buNone/>
            </a:pPr>
            <a:endParaRPr lang="it-IT" sz="37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576262"/>
          </a:xfrm>
        </p:spPr>
        <p:txBody>
          <a:bodyPr>
            <a:normAutofit/>
          </a:bodyPr>
          <a:lstStyle/>
          <a:p>
            <a:r>
              <a:rPr lang="it-IT" sz="3000" b="1" dirty="0" smtClean="0">
                <a:latin typeface="+mn-lt"/>
              </a:rPr>
              <a:t>AVA 2 – considerazioni conclusive - criticità</a:t>
            </a:r>
            <a:endParaRPr lang="it-IT" sz="3000" b="1" dirty="0">
              <a:latin typeface="+mn-lt"/>
            </a:endParaRPr>
          </a:p>
        </p:txBody>
      </p:sp>
      <p:sp>
        <p:nvSpPr>
          <p:cNvPr id="3" name="Sottotitolo 2"/>
          <p:cNvSpPr>
            <a:spLocks noGrp="1"/>
          </p:cNvSpPr>
          <p:nvPr>
            <p:ph type="body" idx="4294967295"/>
          </p:nvPr>
        </p:nvSpPr>
        <p:spPr>
          <a:xfrm>
            <a:off x="251520" y="1124744"/>
            <a:ext cx="7955855" cy="5112544"/>
          </a:xfrm>
        </p:spPr>
        <p:txBody>
          <a:bodyPr>
            <a:normAutofit lnSpcReduction="10000"/>
          </a:bodyPr>
          <a:lstStyle/>
          <a:p>
            <a:pPr marL="0" indent="0" algn="just">
              <a:buNone/>
            </a:pPr>
            <a:r>
              <a:rPr lang="it-IT" sz="2800" dirty="0" smtClean="0"/>
              <a:t>In questo senso suscita dubbi il fatto che l’opinione degli studenti non compaia più espressamente nel novero degli indicatori, proprio dopo che per molti Atenei questo ambito era stato uno di quelli di maggior impegno negli anni precedenti, con notevole dispendio di risorse, per migliorare i propri comportamenti. Del resto gli studenti non valutano i docenti ma sono forse la principale e più attendibile fonte di segnalazione di problemi, specie a livello di </a:t>
            </a:r>
            <a:r>
              <a:rPr lang="it-IT" sz="2800" dirty="0" err="1" smtClean="0"/>
              <a:t>microdato</a:t>
            </a:r>
            <a:r>
              <a:rPr lang="it-IT" sz="2800" dirty="0" smtClean="0"/>
              <a:t>, problemi le cui motivazioni devono essere indagate da altri per trovare possibili soluzioni.</a:t>
            </a:r>
          </a:p>
          <a:p>
            <a:pPr marL="0" indent="0" algn="just">
              <a:buNone/>
            </a:pPr>
            <a:endParaRPr lang="it-IT"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576262"/>
          </a:xfrm>
        </p:spPr>
        <p:txBody>
          <a:bodyPr>
            <a:normAutofit/>
          </a:bodyPr>
          <a:lstStyle/>
          <a:p>
            <a:r>
              <a:rPr lang="it-IT" sz="3000" b="1" dirty="0" smtClean="0">
                <a:latin typeface="+mn-lt"/>
              </a:rPr>
              <a:t>AVA 2 – considerazioni conclusive - criticità</a:t>
            </a:r>
            <a:endParaRPr lang="it-IT" sz="3000" b="1" dirty="0">
              <a:latin typeface="+mn-lt"/>
            </a:endParaRPr>
          </a:p>
        </p:txBody>
      </p:sp>
      <p:sp>
        <p:nvSpPr>
          <p:cNvPr id="3" name="Sottotitolo 2"/>
          <p:cNvSpPr>
            <a:spLocks noGrp="1"/>
          </p:cNvSpPr>
          <p:nvPr>
            <p:ph type="body" idx="4294967295"/>
          </p:nvPr>
        </p:nvSpPr>
        <p:spPr>
          <a:xfrm>
            <a:off x="467544" y="1052736"/>
            <a:ext cx="7739831" cy="5184552"/>
          </a:xfrm>
        </p:spPr>
        <p:txBody>
          <a:bodyPr>
            <a:normAutofit fontScale="77500" lnSpcReduction="20000"/>
          </a:bodyPr>
          <a:lstStyle/>
          <a:p>
            <a:pPr marL="0" indent="0" algn="just">
              <a:buNone/>
            </a:pPr>
            <a:r>
              <a:rPr lang="it-IT" sz="3700" dirty="0" smtClean="0"/>
              <a:t>Molto delicato appare l’indicatore riguardante l’utilizzazione dei risultati della VQR per la valutazione della qualità dei CDS. </a:t>
            </a:r>
          </a:p>
          <a:p>
            <a:pPr marL="0" indent="0" algn="just">
              <a:buNone/>
            </a:pPr>
            <a:endParaRPr lang="it-IT" sz="3700" dirty="0" smtClean="0"/>
          </a:p>
          <a:p>
            <a:pPr marL="0" indent="0" algn="just">
              <a:buNone/>
            </a:pPr>
            <a:r>
              <a:rPr lang="it-IT" sz="3700" dirty="0" smtClean="0"/>
              <a:t>La sottostante idea che negli Atenei ricerca e didattica debbano essere strettamente interconnessi non è contestabile, ma non appare come un indicatore che si possa inserire nel sistema immediatamente, senza una fase preliminare di progressivo adeguamento e senza effettuare alcune differenziazioni (le lauree di primo livello dalle magistrali, in relazione agli anni di corso di ogni laurea…)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576262"/>
          </a:xfrm>
        </p:spPr>
        <p:txBody>
          <a:bodyPr>
            <a:normAutofit/>
          </a:bodyPr>
          <a:lstStyle/>
          <a:p>
            <a:r>
              <a:rPr lang="it-IT" sz="3000" b="1" dirty="0" smtClean="0">
                <a:latin typeface="+mn-lt"/>
              </a:rPr>
              <a:t>AVA 2 – considerazioni conclusive - criticità</a:t>
            </a:r>
            <a:endParaRPr lang="it-IT" sz="3000" b="1" dirty="0">
              <a:latin typeface="+mn-lt"/>
            </a:endParaRPr>
          </a:p>
        </p:txBody>
      </p:sp>
      <p:sp>
        <p:nvSpPr>
          <p:cNvPr id="3" name="Sottotitolo 2"/>
          <p:cNvSpPr>
            <a:spLocks noGrp="1"/>
          </p:cNvSpPr>
          <p:nvPr>
            <p:ph type="body" idx="4294967295"/>
          </p:nvPr>
        </p:nvSpPr>
        <p:spPr>
          <a:xfrm>
            <a:off x="467545" y="1052736"/>
            <a:ext cx="7704856" cy="5112568"/>
          </a:xfrm>
        </p:spPr>
        <p:txBody>
          <a:bodyPr>
            <a:noAutofit/>
          </a:bodyPr>
          <a:lstStyle/>
          <a:p>
            <a:pPr marL="0" indent="0" algn="just">
              <a:buNone/>
            </a:pPr>
            <a:r>
              <a:rPr lang="it-IT" sz="3000" dirty="0" smtClean="0"/>
              <a:t>Va poi considerato che il dato VQR per sua natura non agevola il compito di progettazione del corso di studi (si vedano i problemi già riscontrati per i collegi di dottorato), né quello di controllo degli organi di ateneo deputati. In una prospettiva di consolidamento dell'anagrafe nazionale della ricerca, potrebbe al limite essere più utile usare indicatori </a:t>
            </a:r>
            <a:r>
              <a:rPr lang="it-IT" sz="3000" dirty="0" err="1" smtClean="0"/>
              <a:t>quali-quantitativi</a:t>
            </a:r>
            <a:r>
              <a:rPr lang="it-IT" sz="3000" dirty="0" smtClean="0"/>
              <a:t>, tipo quelli dell'abilitazione scientifica nazionale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41413" y="188913"/>
            <a:ext cx="8002587" cy="792162"/>
          </a:xfrm>
        </p:spPr>
        <p:txBody>
          <a:bodyPr>
            <a:normAutofit/>
          </a:bodyPr>
          <a:lstStyle/>
          <a:p>
            <a:r>
              <a:rPr lang="it-IT" sz="3000" b="1" dirty="0">
                <a:latin typeface="+mn-lt"/>
              </a:rPr>
              <a:t>AVA 2 – </a:t>
            </a:r>
            <a:r>
              <a:rPr lang="it-IT" sz="3000" b="1" dirty="0" smtClean="0">
                <a:latin typeface="+mn-lt"/>
              </a:rPr>
              <a:t>considerazioni conclusive - criticità</a:t>
            </a:r>
            <a:endParaRPr lang="it-IT" sz="3000" b="1" dirty="0">
              <a:latin typeface="+mn-lt"/>
            </a:endParaRPr>
          </a:p>
        </p:txBody>
      </p:sp>
      <p:sp>
        <p:nvSpPr>
          <p:cNvPr id="3" name="Sottotitolo 2"/>
          <p:cNvSpPr>
            <a:spLocks noGrp="1"/>
          </p:cNvSpPr>
          <p:nvPr>
            <p:ph type="body" idx="4294967295"/>
          </p:nvPr>
        </p:nvSpPr>
        <p:spPr>
          <a:xfrm>
            <a:off x="251520" y="1125538"/>
            <a:ext cx="7524055" cy="5111750"/>
          </a:xfrm>
        </p:spPr>
        <p:txBody>
          <a:bodyPr>
            <a:normAutofit/>
          </a:bodyPr>
          <a:lstStyle/>
          <a:p>
            <a:pPr marL="0" indent="0" algn="just">
              <a:buNone/>
            </a:pPr>
            <a:r>
              <a:rPr lang="it-IT" sz="3000" dirty="0" smtClean="0"/>
              <a:t>La </a:t>
            </a:r>
            <a:r>
              <a:rPr lang="it-IT" sz="3000" dirty="0"/>
              <a:t>ponderazione dei Punti di Attenzione, che viene proposta come </a:t>
            </a:r>
            <a:r>
              <a:rPr lang="it-IT" sz="3000" dirty="0" smtClean="0"/>
              <a:t>“possibile</a:t>
            </a:r>
            <a:r>
              <a:rPr lang="it-IT" sz="3000" dirty="0"/>
              <a:t>”</a:t>
            </a:r>
            <a:r>
              <a:rPr lang="it-IT" sz="3000" dirty="0" smtClean="0"/>
              <a:t> </a:t>
            </a:r>
            <a:r>
              <a:rPr lang="it-IT" sz="3000" dirty="0"/>
              <a:t>e a cura esclusivamente delle CEV, potrebbe portare ad una disomogeneità di comportamento tra le varie CEV. </a:t>
            </a:r>
            <a:r>
              <a:rPr lang="it-IT" sz="3000" dirty="0" smtClean="0"/>
              <a:t> </a:t>
            </a:r>
          </a:p>
          <a:p>
            <a:pPr marL="0" indent="0" algn="just">
              <a:buNone/>
            </a:pPr>
            <a:r>
              <a:rPr lang="it-IT" sz="3200" dirty="0"/>
              <a:t>E’ condivisibile che sussista una discrezionalità lasciata alle CEV sulla ponderazione dei punti?</a:t>
            </a:r>
          </a:p>
          <a:p>
            <a:pPr marL="0" indent="0" algn="just">
              <a:buNone/>
            </a:pPr>
            <a:endParaRPr lang="it-IT" sz="3000" dirty="0"/>
          </a:p>
        </p:txBody>
      </p:sp>
    </p:spTree>
    <p:extLst>
      <p:ext uri="{BB962C8B-B14F-4D97-AF65-F5344CB8AC3E}">
        <p14:creationId xmlns:p14="http://schemas.microsoft.com/office/powerpoint/2010/main" val="1468083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41413" y="188913"/>
            <a:ext cx="8002587" cy="792162"/>
          </a:xfrm>
        </p:spPr>
        <p:txBody>
          <a:bodyPr>
            <a:normAutofit/>
          </a:bodyPr>
          <a:lstStyle/>
          <a:p>
            <a:r>
              <a:rPr lang="it-IT" sz="3000" b="1" dirty="0">
                <a:latin typeface="+mn-lt"/>
              </a:rPr>
              <a:t>AVA 2 – </a:t>
            </a:r>
            <a:r>
              <a:rPr lang="it-IT" sz="3000" b="1" dirty="0" smtClean="0"/>
              <a:t>considerazioni conclusive - criticità</a:t>
            </a:r>
            <a:endParaRPr lang="it-IT" sz="3000" b="1" dirty="0">
              <a:latin typeface="+mn-lt"/>
            </a:endParaRPr>
          </a:p>
        </p:txBody>
      </p:sp>
      <p:sp>
        <p:nvSpPr>
          <p:cNvPr id="3" name="Sottotitolo 2"/>
          <p:cNvSpPr>
            <a:spLocks noGrp="1"/>
          </p:cNvSpPr>
          <p:nvPr>
            <p:ph type="body" idx="4294967295"/>
          </p:nvPr>
        </p:nvSpPr>
        <p:spPr>
          <a:xfrm>
            <a:off x="107504" y="1268413"/>
            <a:ext cx="7668071" cy="4968875"/>
          </a:xfrm>
        </p:spPr>
        <p:txBody>
          <a:bodyPr>
            <a:normAutofit fontScale="92500" lnSpcReduction="20000"/>
          </a:bodyPr>
          <a:lstStyle/>
          <a:p>
            <a:pPr marL="0" indent="0" algn="just">
              <a:buNone/>
            </a:pPr>
            <a:r>
              <a:rPr lang="it-IT" dirty="0" smtClean="0"/>
              <a:t>All’interno di </a:t>
            </a:r>
            <a:r>
              <a:rPr lang="it-IT" dirty="0" err="1" smtClean="0"/>
              <a:t>range</a:t>
            </a:r>
            <a:r>
              <a:rPr lang="it-IT" dirty="0" smtClean="0"/>
              <a:t> predeterminati probabilmente non è un male, perché introduce una possibilità di recuperare elementi di valutazione soggettiva che altrimenti sarebbe impossibile far emergere.</a:t>
            </a:r>
          </a:p>
          <a:p>
            <a:pPr marL="0" indent="0" algn="just">
              <a:buNone/>
            </a:pPr>
            <a:r>
              <a:rPr lang="it-IT" dirty="0" smtClean="0"/>
              <a:t>In un periodo di competizione e di ricerca di percorsi formativi nuovi per rispondere alle nuove sfide poste dalla società e dal mercato del lavoro, gli Atenei devono poter progettare in maniera innovativa e cercare elementi di peculiarità, anche e soprattutto incrociando competenze in modo nuovo, e questo sforzo può essere valorizzato solo dalle CEV.</a:t>
            </a:r>
          </a:p>
          <a:p>
            <a:pPr marL="0" indent="0" algn="just">
              <a:buNone/>
            </a:pPr>
            <a:r>
              <a:rPr lang="it-IT" dirty="0" smtClean="0"/>
              <a:t>D’altro canto sarebbe auspicabile che tale ponderazione fosse sempre prevista e non meramente eventuale e si basasse su elementi noti a priori, </a:t>
            </a:r>
            <a:r>
              <a:rPr lang="it-IT" i="1" dirty="0" smtClean="0"/>
              <a:t>così come del resto suggerisce il CUN</a:t>
            </a:r>
            <a:r>
              <a:rPr lang="it-IT" dirty="0" smtClean="0"/>
              <a:t>.</a:t>
            </a:r>
            <a:endParaRPr lang="it-IT" dirty="0"/>
          </a:p>
        </p:txBody>
      </p:sp>
    </p:spTree>
    <p:extLst>
      <p:ext uri="{BB962C8B-B14F-4D97-AF65-F5344CB8AC3E}">
        <p14:creationId xmlns:p14="http://schemas.microsoft.com/office/powerpoint/2010/main" val="3673202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41413" y="188913"/>
            <a:ext cx="8002587" cy="792162"/>
          </a:xfrm>
        </p:spPr>
        <p:txBody>
          <a:bodyPr>
            <a:normAutofit/>
          </a:bodyPr>
          <a:lstStyle/>
          <a:p>
            <a:r>
              <a:rPr lang="it-IT" sz="3000" b="1" dirty="0">
                <a:latin typeface="+mn-lt"/>
              </a:rPr>
              <a:t>AVA 2 – </a:t>
            </a:r>
            <a:r>
              <a:rPr lang="it-IT" sz="3000" b="1" dirty="0" smtClean="0"/>
              <a:t>considerazioni conclusive - criticità</a:t>
            </a:r>
            <a:endParaRPr lang="it-IT" sz="3000" b="1" dirty="0">
              <a:latin typeface="+mn-lt"/>
            </a:endParaRPr>
          </a:p>
        </p:txBody>
      </p:sp>
      <p:sp>
        <p:nvSpPr>
          <p:cNvPr id="3" name="Sottotitolo 2"/>
          <p:cNvSpPr>
            <a:spLocks noGrp="1"/>
          </p:cNvSpPr>
          <p:nvPr>
            <p:ph type="body" idx="4294967295"/>
          </p:nvPr>
        </p:nvSpPr>
        <p:spPr>
          <a:xfrm>
            <a:off x="323528" y="1268413"/>
            <a:ext cx="8064896" cy="4968875"/>
          </a:xfrm>
        </p:spPr>
        <p:txBody>
          <a:bodyPr>
            <a:normAutofit/>
          </a:bodyPr>
          <a:lstStyle/>
          <a:p>
            <a:pPr marL="0" indent="0" algn="just">
              <a:buNone/>
            </a:pPr>
            <a:endParaRPr lang="it-IT" dirty="0" smtClean="0"/>
          </a:p>
          <a:p>
            <a:pPr marL="0" indent="0" algn="just">
              <a:buNone/>
            </a:pPr>
            <a:r>
              <a:rPr lang="it-IT" dirty="0" smtClean="0"/>
              <a:t>Un punto di equilibrio potrebbe individuarsi in un sistema che preveda un set di indicatori, di cui una quota obbligatori per tutti ed una quota, minore, a scelta del singolo Ateneo, con i quali l’Università “scommette” sulla sua virtuosità, un po’ come avviene per l’attribuzione delle risorse del Piano Triennale.</a:t>
            </a:r>
          </a:p>
          <a:p>
            <a:pPr marL="0" indent="0" algn="just">
              <a:buNone/>
            </a:pPr>
            <a:r>
              <a:rPr lang="it-IT" dirty="0" smtClean="0"/>
              <a:t>Il punteggio soprattutto dei secondi potrebbe avere una ponderazione da parte delle singole CEV entro limiti e con criteri predefiniti.</a:t>
            </a:r>
            <a:endParaRPr lang="it-IT" dirty="0"/>
          </a:p>
        </p:txBody>
      </p:sp>
    </p:spTree>
    <p:extLst>
      <p:ext uri="{BB962C8B-B14F-4D97-AF65-F5344CB8AC3E}">
        <p14:creationId xmlns:p14="http://schemas.microsoft.com/office/powerpoint/2010/main" val="3673202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2"/>
          <p:cNvSpPr>
            <a:spLocks noChangeArrowheads="1"/>
          </p:cNvSpPr>
          <p:nvPr/>
        </p:nvSpPr>
        <p:spPr bwMode="auto">
          <a:xfrm>
            <a:off x="-4391025" y="3787775"/>
            <a:ext cx="3017837" cy="9525"/>
          </a:xfrm>
          <a:prstGeom prst="rect">
            <a:avLst/>
          </a:prstGeom>
          <a:solidFill>
            <a:srgbClr val="000000"/>
          </a:solidFill>
          <a:ln w="9525">
            <a:solidFill>
              <a:schemeClr val="tx1"/>
            </a:solidFill>
            <a:miter lim="800000"/>
            <a:headEnd/>
            <a:tailEnd/>
          </a:ln>
        </p:spPr>
        <p:txBody>
          <a:bodyPr wrap="none" anchor="ctr">
            <a:spAutoFit/>
          </a:bodyPr>
          <a:lstStyle/>
          <a:p>
            <a:endParaRPr lang="it-IT"/>
          </a:p>
        </p:txBody>
      </p:sp>
      <p:sp>
        <p:nvSpPr>
          <p:cNvPr id="106500" name="Rectangle 3"/>
          <p:cNvSpPr>
            <a:spLocks noGrp="1" noChangeArrowheads="1"/>
          </p:cNvSpPr>
          <p:nvPr>
            <p:ph type="body" idx="1"/>
          </p:nvPr>
        </p:nvSpPr>
        <p:spPr>
          <a:xfrm>
            <a:off x="468313" y="548681"/>
            <a:ext cx="8229600" cy="6309320"/>
          </a:xfrm>
          <a:noFill/>
        </p:spPr>
        <p:txBody>
          <a:bodyPr>
            <a:normAutofit fontScale="62500" lnSpcReduction="20000"/>
          </a:bodyPr>
          <a:lstStyle/>
          <a:p>
            <a:pPr eaLnBrk="1" hangingPunct="1">
              <a:lnSpc>
                <a:spcPct val="160000"/>
              </a:lnSpc>
              <a:buFont typeface="Wingdings" pitchFamily="2" charset="2"/>
              <a:buNone/>
            </a:pPr>
            <a:r>
              <a:rPr lang="it-IT" sz="1800" b="1" i="1" dirty="0" smtClean="0">
                <a:solidFill>
                  <a:schemeClr val="tx2"/>
                </a:solidFill>
              </a:rPr>
              <a:t>“</a:t>
            </a:r>
            <a:r>
              <a:rPr lang="it-IT" b="1" i="1" dirty="0" smtClean="0">
                <a:solidFill>
                  <a:schemeClr val="tx2"/>
                </a:solidFill>
                <a:latin typeface="Garamond" pitchFamily="18" charset="0"/>
              </a:rPr>
              <a:t>E </a:t>
            </a:r>
            <a:r>
              <a:rPr lang="it-IT" b="1" i="1" dirty="0" err="1" smtClean="0">
                <a:solidFill>
                  <a:schemeClr val="tx2"/>
                </a:solidFill>
                <a:latin typeface="Harrington" pitchFamily="82" charset="0"/>
              </a:rPr>
              <a:t>debbasi</a:t>
            </a:r>
            <a:r>
              <a:rPr lang="it-IT" b="1" i="1" dirty="0" smtClean="0">
                <a:solidFill>
                  <a:schemeClr val="tx2"/>
                </a:solidFill>
                <a:latin typeface="Harrington" pitchFamily="82" charset="0"/>
              </a:rPr>
              <a:t> considerare come non è cosa più difficile a trattare, né più dubbia a riuscire, né più pericolosa a maneggiare, che farsi capo ad introdurre nuovi ordini. Perché lo introduttore ha per </a:t>
            </a:r>
            <a:r>
              <a:rPr lang="it-IT" b="1" i="1" dirty="0" err="1" smtClean="0">
                <a:solidFill>
                  <a:schemeClr val="tx2"/>
                </a:solidFill>
                <a:latin typeface="Harrington" pitchFamily="82" charset="0"/>
              </a:rPr>
              <a:t>nimici</a:t>
            </a:r>
            <a:r>
              <a:rPr lang="it-IT" b="1" i="1" dirty="0" smtClean="0">
                <a:solidFill>
                  <a:schemeClr val="tx2"/>
                </a:solidFill>
                <a:latin typeface="Harrington" pitchFamily="82" charset="0"/>
              </a:rPr>
              <a:t> tutti quelli che </a:t>
            </a:r>
            <a:r>
              <a:rPr lang="it-IT" b="1" i="1" dirty="0" err="1" smtClean="0">
                <a:solidFill>
                  <a:schemeClr val="tx2"/>
                </a:solidFill>
                <a:latin typeface="Harrington" pitchFamily="82" charset="0"/>
              </a:rPr>
              <a:t>delli</a:t>
            </a:r>
            <a:r>
              <a:rPr lang="it-IT" b="1" i="1" dirty="0" smtClean="0">
                <a:solidFill>
                  <a:schemeClr val="tx2"/>
                </a:solidFill>
                <a:latin typeface="Harrington" pitchFamily="82" charset="0"/>
              </a:rPr>
              <a:t> ordini vecchi fanno bene, </a:t>
            </a:r>
            <a:r>
              <a:rPr lang="it-IT" b="1" i="1" dirty="0" err="1" smtClean="0">
                <a:solidFill>
                  <a:schemeClr val="tx2"/>
                </a:solidFill>
                <a:latin typeface="Harrington" pitchFamily="82" charset="0"/>
              </a:rPr>
              <a:t>et</a:t>
            </a:r>
            <a:r>
              <a:rPr lang="it-IT" b="1" i="1" dirty="0" smtClean="0">
                <a:solidFill>
                  <a:schemeClr val="tx2"/>
                </a:solidFill>
                <a:latin typeface="Harrington" pitchFamily="82" charset="0"/>
              </a:rPr>
              <a:t> ha tepidi </a:t>
            </a:r>
            <a:r>
              <a:rPr lang="it-IT" b="1" i="1" dirty="0" err="1" smtClean="0">
                <a:solidFill>
                  <a:schemeClr val="tx2"/>
                </a:solidFill>
                <a:latin typeface="Harrington" pitchFamily="82" charset="0"/>
              </a:rPr>
              <a:t>defensori</a:t>
            </a:r>
            <a:r>
              <a:rPr lang="it-IT" b="1" i="1" dirty="0" smtClean="0">
                <a:solidFill>
                  <a:schemeClr val="tx2"/>
                </a:solidFill>
                <a:latin typeface="Harrington" pitchFamily="82" charset="0"/>
              </a:rPr>
              <a:t> tutti quelli che </a:t>
            </a:r>
            <a:r>
              <a:rPr lang="it-IT" b="1" i="1" dirty="0" err="1" smtClean="0">
                <a:solidFill>
                  <a:schemeClr val="tx2"/>
                </a:solidFill>
                <a:latin typeface="Harrington" pitchFamily="82" charset="0"/>
              </a:rPr>
              <a:t>delli</a:t>
            </a:r>
            <a:r>
              <a:rPr lang="it-IT" b="1" i="1" dirty="0" smtClean="0">
                <a:solidFill>
                  <a:schemeClr val="tx2"/>
                </a:solidFill>
                <a:latin typeface="Harrington" pitchFamily="82" charset="0"/>
              </a:rPr>
              <a:t> ordini nuovi </a:t>
            </a:r>
            <a:r>
              <a:rPr lang="it-IT" b="1" i="1" dirty="0" err="1" smtClean="0">
                <a:solidFill>
                  <a:schemeClr val="tx2"/>
                </a:solidFill>
                <a:latin typeface="Harrington" pitchFamily="82" charset="0"/>
              </a:rPr>
              <a:t>farebbono</a:t>
            </a:r>
            <a:r>
              <a:rPr lang="it-IT" b="1" i="1" dirty="0" smtClean="0">
                <a:solidFill>
                  <a:schemeClr val="tx2"/>
                </a:solidFill>
                <a:latin typeface="Harrington" pitchFamily="82" charset="0"/>
              </a:rPr>
              <a:t> bene. La quale tepidezza nasce, parte per paura </a:t>
            </a:r>
            <a:r>
              <a:rPr lang="it-IT" b="1" i="1" dirty="0" err="1" smtClean="0">
                <a:solidFill>
                  <a:schemeClr val="tx2"/>
                </a:solidFill>
                <a:latin typeface="Harrington" pitchFamily="82" charset="0"/>
              </a:rPr>
              <a:t>delli</a:t>
            </a:r>
            <a:r>
              <a:rPr lang="it-IT" b="1" i="1" dirty="0" smtClean="0">
                <a:solidFill>
                  <a:schemeClr val="tx2"/>
                </a:solidFill>
                <a:latin typeface="Harrington" pitchFamily="82" charset="0"/>
              </a:rPr>
              <a:t> avversari, che hanno le leggi dal canto loro, parte dalla incredulità </a:t>
            </a:r>
            <a:r>
              <a:rPr lang="it-IT" b="1" i="1" dirty="0" err="1" smtClean="0">
                <a:solidFill>
                  <a:schemeClr val="tx2"/>
                </a:solidFill>
                <a:latin typeface="Harrington" pitchFamily="82" charset="0"/>
              </a:rPr>
              <a:t>delli</a:t>
            </a:r>
            <a:r>
              <a:rPr lang="it-IT" b="1" i="1" dirty="0" smtClean="0">
                <a:solidFill>
                  <a:schemeClr val="tx2"/>
                </a:solidFill>
                <a:latin typeface="Harrington" pitchFamily="82" charset="0"/>
              </a:rPr>
              <a:t> uomini; li quali non credano in verità le cose nuove, se non ne </a:t>
            </a:r>
            <a:r>
              <a:rPr lang="it-IT" b="1" i="1" dirty="0" err="1" smtClean="0">
                <a:solidFill>
                  <a:schemeClr val="tx2"/>
                </a:solidFill>
                <a:latin typeface="Harrington" pitchFamily="82" charset="0"/>
              </a:rPr>
              <a:t>veggono</a:t>
            </a:r>
            <a:r>
              <a:rPr lang="it-IT" b="1" i="1" dirty="0" smtClean="0">
                <a:solidFill>
                  <a:schemeClr val="tx2"/>
                </a:solidFill>
                <a:latin typeface="Harrington" pitchFamily="82" charset="0"/>
              </a:rPr>
              <a:t> nata una ferma esperienza. Donde nasce che qualunque volta quelli che sono </a:t>
            </a:r>
            <a:r>
              <a:rPr lang="it-IT" b="1" i="1" dirty="0" err="1" smtClean="0">
                <a:solidFill>
                  <a:schemeClr val="tx2"/>
                </a:solidFill>
                <a:latin typeface="Harrington" pitchFamily="82" charset="0"/>
              </a:rPr>
              <a:t>nimici</a:t>
            </a:r>
            <a:r>
              <a:rPr lang="it-IT" b="1" i="1" dirty="0" smtClean="0">
                <a:solidFill>
                  <a:schemeClr val="tx2"/>
                </a:solidFill>
                <a:latin typeface="Harrington" pitchFamily="82" charset="0"/>
              </a:rPr>
              <a:t> hanno occasione di assaltare, lo fanno partigianamente, e quelli altri </a:t>
            </a:r>
            <a:r>
              <a:rPr lang="it-IT" b="1" i="1" dirty="0" err="1" smtClean="0">
                <a:solidFill>
                  <a:schemeClr val="tx2"/>
                </a:solidFill>
                <a:latin typeface="Harrington" pitchFamily="82" charset="0"/>
              </a:rPr>
              <a:t>defendano</a:t>
            </a:r>
            <a:r>
              <a:rPr lang="it-IT" b="1" i="1" dirty="0" smtClean="0">
                <a:solidFill>
                  <a:schemeClr val="tx2"/>
                </a:solidFill>
                <a:latin typeface="Harrington" pitchFamily="82" charset="0"/>
              </a:rPr>
              <a:t> tepidamente; in modo che insieme con loro si </a:t>
            </a:r>
            <a:r>
              <a:rPr lang="it-IT" b="1" i="1" dirty="0" err="1" smtClean="0">
                <a:solidFill>
                  <a:schemeClr val="tx2"/>
                </a:solidFill>
                <a:latin typeface="Harrington" pitchFamily="82" charset="0"/>
              </a:rPr>
              <a:t>periclita</a:t>
            </a:r>
            <a:r>
              <a:rPr lang="it-IT" b="1" i="1" dirty="0" smtClean="0">
                <a:solidFill>
                  <a:schemeClr val="tx2"/>
                </a:solidFill>
                <a:latin typeface="Harrington" pitchFamily="82" charset="0"/>
              </a:rPr>
              <a:t>.</a:t>
            </a:r>
          </a:p>
          <a:p>
            <a:pPr eaLnBrk="1" hangingPunct="1">
              <a:lnSpc>
                <a:spcPct val="160000"/>
              </a:lnSpc>
              <a:buFont typeface="Wingdings" pitchFamily="2" charset="2"/>
              <a:buNone/>
            </a:pPr>
            <a:r>
              <a:rPr lang="it-IT" b="1" i="1" dirty="0" smtClean="0">
                <a:solidFill>
                  <a:schemeClr val="tx2"/>
                </a:solidFill>
                <a:latin typeface="Harrington" pitchFamily="82" charset="0"/>
              </a:rPr>
              <a:t>È necessario pertanto, volendo discorrere bene questa parte, esaminare se questi innovatori stanno per loro medesimi, o se </a:t>
            </a:r>
            <a:r>
              <a:rPr lang="it-IT" b="1" i="1" dirty="0" err="1" smtClean="0">
                <a:solidFill>
                  <a:schemeClr val="tx2"/>
                </a:solidFill>
                <a:latin typeface="Harrington" pitchFamily="82" charset="0"/>
              </a:rPr>
              <a:t>dependano</a:t>
            </a:r>
            <a:r>
              <a:rPr lang="it-IT" b="1" i="1" dirty="0" smtClean="0">
                <a:solidFill>
                  <a:schemeClr val="tx2"/>
                </a:solidFill>
                <a:latin typeface="Harrington" pitchFamily="82" charset="0"/>
              </a:rPr>
              <a:t> da altri: cioè, se per condurre l’opera loro bisogna che preghino, o vero possono forzare. Nel primo caso capitano sempre male e non conducano cosa alcuna; ma quando </a:t>
            </a:r>
            <a:r>
              <a:rPr lang="it-IT" b="1" i="1" dirty="0" err="1" smtClean="0">
                <a:solidFill>
                  <a:schemeClr val="tx2"/>
                </a:solidFill>
                <a:latin typeface="Harrington" pitchFamily="82" charset="0"/>
              </a:rPr>
              <a:t>dependano</a:t>
            </a:r>
            <a:r>
              <a:rPr lang="it-IT" b="1" i="1" dirty="0" smtClean="0">
                <a:solidFill>
                  <a:schemeClr val="tx2"/>
                </a:solidFill>
                <a:latin typeface="Harrington" pitchFamily="82" charset="0"/>
              </a:rPr>
              <a:t> da loro </a:t>
            </a:r>
            <a:r>
              <a:rPr lang="it-IT" b="1" i="1" dirty="0" err="1" smtClean="0">
                <a:solidFill>
                  <a:schemeClr val="tx2"/>
                </a:solidFill>
                <a:latin typeface="Harrington" pitchFamily="82" charset="0"/>
              </a:rPr>
              <a:t>proprii</a:t>
            </a:r>
            <a:r>
              <a:rPr lang="it-IT" b="1" i="1" dirty="0" smtClean="0">
                <a:solidFill>
                  <a:schemeClr val="tx2"/>
                </a:solidFill>
                <a:latin typeface="Harrington" pitchFamily="82" charset="0"/>
              </a:rPr>
              <a:t> e possono forzare, allora è che rare volte </a:t>
            </a:r>
            <a:r>
              <a:rPr lang="it-IT" b="1" i="1" dirty="0" err="1" smtClean="0">
                <a:solidFill>
                  <a:schemeClr val="tx2"/>
                </a:solidFill>
                <a:latin typeface="Harrington" pitchFamily="82" charset="0"/>
              </a:rPr>
              <a:t>periclitano</a:t>
            </a:r>
            <a:r>
              <a:rPr lang="it-IT" b="1" i="1" dirty="0" smtClean="0">
                <a:solidFill>
                  <a:schemeClr val="tx2"/>
                </a:solidFill>
                <a:latin typeface="Harrington" pitchFamily="82" charset="0"/>
              </a:rPr>
              <a:t>.”</a:t>
            </a:r>
            <a:r>
              <a:rPr lang="it-IT" b="1" dirty="0" smtClean="0">
                <a:solidFill>
                  <a:schemeClr val="tx2"/>
                </a:solidFill>
                <a:latin typeface="Garamond" pitchFamily="18" charset="0"/>
              </a:rPr>
              <a:t> </a:t>
            </a:r>
            <a:r>
              <a:rPr lang="it-IT" dirty="0" smtClean="0">
                <a:solidFill>
                  <a:schemeClr val="tx2"/>
                </a:solidFill>
                <a:latin typeface="Garamond" pitchFamily="18" charset="0"/>
              </a:rPr>
              <a:t/>
            </a:r>
            <a:br>
              <a:rPr lang="it-IT" dirty="0" smtClean="0">
                <a:solidFill>
                  <a:schemeClr val="tx2"/>
                </a:solidFill>
                <a:latin typeface="Garamond" pitchFamily="18" charset="0"/>
              </a:rPr>
            </a:br>
            <a:r>
              <a:rPr lang="it-IT" dirty="0" smtClean="0">
                <a:solidFill>
                  <a:schemeClr val="tx2"/>
                </a:solidFill>
                <a:latin typeface="Garamond" pitchFamily="18" charset="0"/>
              </a:rPr>
              <a:t> 				</a:t>
            </a:r>
          </a:p>
          <a:p>
            <a:pPr algn="r" eaLnBrk="1" hangingPunct="1">
              <a:lnSpc>
                <a:spcPct val="80000"/>
              </a:lnSpc>
              <a:buFont typeface="Wingdings" pitchFamily="2" charset="2"/>
              <a:buNone/>
            </a:pPr>
            <a:r>
              <a:rPr lang="it-IT" sz="2300" b="1" dirty="0" smtClean="0">
                <a:solidFill>
                  <a:schemeClr val="tx2"/>
                </a:solidFill>
                <a:latin typeface="Garamond" pitchFamily="18" charset="0"/>
              </a:rPr>
              <a:t>															Niccolò Machiavelli</a:t>
            </a:r>
          </a:p>
          <a:p>
            <a:pPr algn="r" eaLnBrk="1" hangingPunct="1">
              <a:lnSpc>
                <a:spcPct val="80000"/>
              </a:lnSpc>
              <a:buFont typeface="Wingdings" pitchFamily="2" charset="2"/>
              <a:buNone/>
            </a:pPr>
            <a:r>
              <a:rPr lang="it-IT" sz="2300" dirty="0" smtClean="0">
                <a:solidFill>
                  <a:schemeClr val="tx2"/>
                </a:solidFill>
                <a:latin typeface="Harrington" pitchFamily="82" charset="0"/>
              </a:rPr>
              <a:t>“Il Principe” Capitolo </a:t>
            </a:r>
            <a:r>
              <a:rPr lang="it-IT" sz="2300" dirty="0" err="1" smtClean="0">
                <a:solidFill>
                  <a:schemeClr val="tx2"/>
                </a:solidFill>
                <a:latin typeface="Harrington" pitchFamily="82" charset="0"/>
              </a:rPr>
              <a:t>VI</a:t>
            </a:r>
            <a:r>
              <a:rPr lang="it-IT" sz="2300" dirty="0" smtClean="0">
                <a:solidFill>
                  <a:schemeClr val="tx2"/>
                </a:solidFill>
                <a:latin typeface="Harrington" pitchFamily="82" charset="0"/>
              </a:rPr>
              <a:t>“</a:t>
            </a:r>
          </a:p>
          <a:p>
            <a:pPr algn="r" eaLnBrk="1" hangingPunct="1">
              <a:lnSpc>
                <a:spcPct val="80000"/>
              </a:lnSpc>
              <a:buFont typeface="Wingdings" pitchFamily="2" charset="2"/>
              <a:buNone/>
            </a:pPr>
            <a:r>
              <a:rPr lang="it-IT" sz="2300" dirty="0" smtClean="0">
                <a:solidFill>
                  <a:schemeClr val="tx2"/>
                </a:solidFill>
                <a:latin typeface="Harrington" pitchFamily="82" charset="0"/>
              </a:rPr>
              <a:t>D</a:t>
            </a:r>
            <a:r>
              <a:rPr lang="it-IT" sz="2300" i="1" dirty="0" smtClean="0">
                <a:solidFill>
                  <a:schemeClr val="tx2"/>
                </a:solidFill>
                <a:latin typeface="Harrington" pitchFamily="82" charset="0"/>
              </a:rPr>
              <a:t>e </a:t>
            </a:r>
            <a:r>
              <a:rPr lang="it-IT" sz="2300" i="1" dirty="0" err="1" smtClean="0">
                <a:solidFill>
                  <a:schemeClr val="tx2"/>
                </a:solidFill>
                <a:latin typeface="Harrington" pitchFamily="82" charset="0"/>
              </a:rPr>
              <a:t>principatibus</a:t>
            </a:r>
            <a:r>
              <a:rPr lang="it-IT" sz="2300" i="1" dirty="0" smtClean="0">
                <a:solidFill>
                  <a:schemeClr val="tx2"/>
                </a:solidFill>
                <a:latin typeface="Harrington" pitchFamily="82" charset="0"/>
              </a:rPr>
              <a:t> </a:t>
            </a:r>
            <a:r>
              <a:rPr lang="it-IT" sz="2300" i="1" dirty="0" err="1" smtClean="0">
                <a:solidFill>
                  <a:schemeClr val="tx2"/>
                </a:solidFill>
                <a:latin typeface="Harrington" pitchFamily="82" charset="0"/>
              </a:rPr>
              <a:t>novis</a:t>
            </a:r>
            <a:r>
              <a:rPr lang="it-IT" sz="2300" i="1" dirty="0" smtClean="0">
                <a:solidFill>
                  <a:schemeClr val="tx2"/>
                </a:solidFill>
                <a:latin typeface="Harrington" pitchFamily="82" charset="0"/>
              </a:rPr>
              <a:t> qui</a:t>
            </a:r>
          </a:p>
          <a:p>
            <a:pPr algn="r" eaLnBrk="1" hangingPunct="1">
              <a:lnSpc>
                <a:spcPct val="80000"/>
              </a:lnSpc>
              <a:buFont typeface="Wingdings" pitchFamily="2" charset="2"/>
              <a:buNone/>
            </a:pPr>
            <a:r>
              <a:rPr lang="it-IT" sz="2300" i="1" dirty="0" smtClean="0">
                <a:solidFill>
                  <a:schemeClr val="tx2"/>
                </a:solidFill>
                <a:latin typeface="Harrington" pitchFamily="82" charset="0"/>
              </a:rPr>
              <a:t> </a:t>
            </a:r>
            <a:r>
              <a:rPr lang="it-IT" sz="2300" i="1" dirty="0" err="1" smtClean="0">
                <a:solidFill>
                  <a:schemeClr val="tx2"/>
                </a:solidFill>
                <a:latin typeface="Harrington" pitchFamily="82" charset="0"/>
              </a:rPr>
              <a:t>armis</a:t>
            </a:r>
            <a:r>
              <a:rPr lang="it-IT" sz="2300" i="1" dirty="0" smtClean="0">
                <a:solidFill>
                  <a:schemeClr val="tx2"/>
                </a:solidFill>
                <a:latin typeface="Harrington" pitchFamily="82" charset="0"/>
              </a:rPr>
              <a:t> </a:t>
            </a:r>
            <a:r>
              <a:rPr lang="it-IT" sz="2300" i="1" dirty="0" err="1" smtClean="0">
                <a:solidFill>
                  <a:schemeClr val="tx2"/>
                </a:solidFill>
                <a:latin typeface="Harrington" pitchFamily="82" charset="0"/>
              </a:rPr>
              <a:t>propriis</a:t>
            </a:r>
            <a:r>
              <a:rPr lang="it-IT" sz="2300" i="1" dirty="0" smtClean="0">
                <a:solidFill>
                  <a:schemeClr val="tx2"/>
                </a:solidFill>
                <a:latin typeface="Harrington" pitchFamily="82" charset="0"/>
              </a:rPr>
              <a:t> e </a:t>
            </a:r>
            <a:r>
              <a:rPr lang="it-IT" sz="2300" i="1" dirty="0" err="1" smtClean="0">
                <a:solidFill>
                  <a:schemeClr val="tx2"/>
                </a:solidFill>
                <a:latin typeface="Harrington" pitchFamily="82" charset="0"/>
              </a:rPr>
              <a:t>virtute</a:t>
            </a:r>
            <a:r>
              <a:rPr lang="it-IT" sz="2300" i="1" dirty="0" smtClean="0">
                <a:solidFill>
                  <a:schemeClr val="tx2"/>
                </a:solidFill>
                <a:latin typeface="Harrington" pitchFamily="82" charset="0"/>
              </a:rPr>
              <a:t> </a:t>
            </a:r>
            <a:r>
              <a:rPr lang="it-IT" sz="2300" i="1" dirty="0" err="1" smtClean="0">
                <a:solidFill>
                  <a:schemeClr val="tx2"/>
                </a:solidFill>
                <a:latin typeface="Harrington" pitchFamily="82" charset="0"/>
              </a:rPr>
              <a:t>acquiruntur</a:t>
            </a:r>
            <a:r>
              <a:rPr lang="it-IT" sz="2300" i="1" dirty="0" smtClean="0">
                <a:latin typeface="Harrington" pitchFamily="82" charset="0"/>
              </a:rPr>
              <a:t>”</a:t>
            </a:r>
            <a:r>
              <a:rPr lang="it-IT" sz="2300" dirty="0" smtClean="0">
                <a:latin typeface="Harrington" pitchFamily="82" charset="0"/>
              </a:rPr>
              <a:t/>
            </a:r>
            <a:br>
              <a:rPr lang="it-IT" sz="2300" dirty="0" smtClean="0">
                <a:latin typeface="Harrington" pitchFamily="82" charset="0"/>
              </a:rPr>
            </a:br>
            <a:endParaRPr lang="it-IT" sz="2300" dirty="0" smtClean="0">
              <a:latin typeface="Harrington" pitchFamily="82"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188913"/>
            <a:ext cx="6732588" cy="719137"/>
          </a:xfrm>
        </p:spPr>
        <p:txBody>
          <a:bodyPr>
            <a:normAutofit/>
          </a:bodyPr>
          <a:lstStyle/>
          <a:p>
            <a:r>
              <a:rPr lang="it-IT" sz="3200" b="1" dirty="0" smtClean="0">
                <a:latin typeface="+mn-lt"/>
              </a:rPr>
              <a:t>AVA – l’impatto sulle Università </a:t>
            </a:r>
            <a:endParaRPr lang="it-IT" sz="3200" b="1" dirty="0">
              <a:latin typeface="+mn-lt"/>
            </a:endParaRPr>
          </a:p>
        </p:txBody>
      </p:sp>
      <p:sp>
        <p:nvSpPr>
          <p:cNvPr id="3" name="Sottotitolo 2"/>
          <p:cNvSpPr>
            <a:spLocks noGrp="1"/>
          </p:cNvSpPr>
          <p:nvPr>
            <p:ph type="body" idx="4294967295"/>
          </p:nvPr>
        </p:nvSpPr>
        <p:spPr>
          <a:xfrm>
            <a:off x="1006475" y="1052513"/>
            <a:ext cx="7958013" cy="5184775"/>
          </a:xfrm>
        </p:spPr>
        <p:txBody>
          <a:bodyPr>
            <a:normAutofit lnSpcReduction="10000"/>
          </a:bodyPr>
          <a:lstStyle/>
          <a:p>
            <a:pPr marL="0" indent="0" algn="just">
              <a:buNone/>
            </a:pPr>
            <a:r>
              <a:rPr lang="it-IT" dirty="0"/>
              <a:t>La particolare complessità del sistema </a:t>
            </a:r>
            <a:r>
              <a:rPr lang="it-IT" dirty="0" smtClean="0"/>
              <a:t>AVA, ha fatto sì che, sin dall’inizio, venisse percepito dagli Atenei come un ulteriore aggravio burocratico, richiedendo a tutti di confrontarsi con la necessità di produrre tutti i documenti richiesti secondo modalità e standard predefiniti.</a:t>
            </a:r>
          </a:p>
          <a:p>
            <a:pPr marL="0" indent="0" algn="just">
              <a:buNone/>
            </a:pPr>
            <a:r>
              <a:rPr lang="it-IT" dirty="0" smtClean="0"/>
              <a:t>Peraltro un sistema di qualità si basa proprio su una corretta gestione del processo ed una chiara definizione dei ruoli e dei documenti che lo compongono e può sicuramente dirsi che uno dei risultati garantiti dal sistema AVA è stato quello di far prima riflettere e poi abituare gli Atenei alla necessità di confrontarsi con le sue regole.</a:t>
            </a:r>
            <a:endParaRPr lang="it-IT" dirty="0"/>
          </a:p>
        </p:txBody>
      </p:sp>
    </p:spTree>
    <p:extLst>
      <p:ext uri="{BB962C8B-B14F-4D97-AF65-F5344CB8AC3E}">
        <p14:creationId xmlns:p14="http://schemas.microsoft.com/office/powerpoint/2010/main" val="117321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rgbClr val="66FF33">
                <a:alpha val="34000"/>
              </a:srgbClr>
            </a:gs>
            <a:gs pos="21000">
              <a:srgbClr val="85C2FF">
                <a:alpha val="39000"/>
              </a:srgbClr>
            </a:gs>
            <a:gs pos="23000">
              <a:srgbClr val="C4D6EB">
                <a:alpha val="93000"/>
              </a:srgbClr>
            </a:gs>
            <a:gs pos="100000">
              <a:srgbClr val="FFEBFA">
                <a:alpha val="89000"/>
              </a:srgbClr>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683568" y="188640"/>
            <a:ext cx="7992888" cy="792088"/>
          </a:xfrm>
        </p:spPr>
        <p:txBody>
          <a:bodyPr>
            <a:normAutofit/>
          </a:bodyPr>
          <a:lstStyle/>
          <a:p>
            <a:r>
              <a:rPr lang="it-IT" sz="2800" b="1" dirty="0">
                <a:latin typeface="+mn-lt"/>
              </a:rPr>
              <a:t>AVA </a:t>
            </a:r>
            <a:r>
              <a:rPr lang="it-IT" sz="2800" b="1" dirty="0" smtClean="0">
                <a:latin typeface="+mn-lt"/>
              </a:rPr>
              <a:t>– le critiche: cosa si sente dire</a:t>
            </a:r>
            <a:endParaRPr lang="it-IT" sz="2800" b="1" dirty="0">
              <a:latin typeface="+mn-lt"/>
            </a:endParaRPr>
          </a:p>
        </p:txBody>
      </p:sp>
      <p:sp>
        <p:nvSpPr>
          <p:cNvPr id="3" name="Sottotitolo 2"/>
          <p:cNvSpPr>
            <a:spLocks noGrp="1"/>
          </p:cNvSpPr>
          <p:nvPr>
            <p:ph type="body" idx="4294967295"/>
          </p:nvPr>
        </p:nvSpPr>
        <p:spPr>
          <a:xfrm>
            <a:off x="683568" y="836712"/>
            <a:ext cx="7992888" cy="5400600"/>
          </a:xfrm>
        </p:spPr>
        <p:txBody>
          <a:bodyPr>
            <a:normAutofit/>
          </a:bodyPr>
          <a:lstStyle/>
          <a:p>
            <a:pPr algn="just">
              <a:buNone/>
            </a:pPr>
            <a:endParaRPr lang="it-IT" sz="2400" dirty="0" smtClean="0">
              <a:latin typeface="Palatino Linotype" pitchFamily="18" charset="0"/>
            </a:endParaRPr>
          </a:p>
          <a:p>
            <a:pPr>
              <a:buNone/>
            </a:pPr>
            <a:endParaRPr lang="it-IT" sz="2600" dirty="0" smtClean="0">
              <a:latin typeface="Palatino Linotype" pitchFamily="18" charset="0"/>
            </a:endParaRPr>
          </a:p>
          <a:p>
            <a:pPr>
              <a:buNone/>
            </a:pPr>
            <a:endParaRPr lang="it-IT" sz="1200" dirty="0" smtClean="0">
              <a:latin typeface="Palatino Linotype" pitchFamily="18" charset="0"/>
            </a:endParaRPr>
          </a:p>
          <a:p>
            <a:pPr algn="just">
              <a:buFont typeface="Wingdings" pitchFamily="2" charset="2"/>
              <a:buChar char="v"/>
            </a:pPr>
            <a:endParaRPr lang="it-IT" sz="2000" dirty="0" smtClean="0"/>
          </a:p>
          <a:p>
            <a:pPr algn="just"/>
            <a:endParaRPr lang="it-IT" sz="2400" dirty="0" smtClean="0"/>
          </a:p>
          <a:p>
            <a:pPr algn="just"/>
            <a:endParaRPr lang="it-IT" sz="2400" dirty="0" smtClean="0"/>
          </a:p>
          <a:p>
            <a:pPr algn="just">
              <a:buFont typeface="Wingdings" pitchFamily="2" charset="2"/>
              <a:buChar char="ü"/>
            </a:pPr>
            <a:endParaRPr lang="it-IT" sz="2200" dirty="0" smtClean="0">
              <a:latin typeface="Palatino Linotype" pitchFamily="18" charset="0"/>
            </a:endParaRPr>
          </a:p>
          <a:p>
            <a:pPr algn="just">
              <a:buFontTx/>
              <a:buNone/>
              <a:defRPr/>
            </a:pPr>
            <a:endParaRPr lang="it-IT" sz="2400" dirty="0" smtClean="0">
              <a:latin typeface="Palatino Linotype" pitchFamily="18" charset="0"/>
            </a:endParaRPr>
          </a:p>
          <a:p>
            <a:pPr algn="just">
              <a:buFontTx/>
              <a:buNone/>
              <a:defRPr/>
            </a:pPr>
            <a:endParaRPr lang="it-IT" sz="1050" dirty="0" smtClean="0">
              <a:latin typeface="Palatino Linotype" pitchFamily="18" charset="0"/>
            </a:endParaRPr>
          </a:p>
          <a:p>
            <a:pPr algn="just">
              <a:buNone/>
            </a:pPr>
            <a:endParaRPr lang="it-IT" dirty="0">
              <a:latin typeface="Palatino Linotype" pitchFamily="18" charset="0"/>
            </a:endParaRPr>
          </a:p>
        </p:txBody>
      </p:sp>
      <p:sp>
        <p:nvSpPr>
          <p:cNvPr id="19" name="Figura a mano libera 18"/>
          <p:cNvSpPr/>
          <p:nvPr/>
        </p:nvSpPr>
        <p:spPr>
          <a:xfrm>
            <a:off x="3038201" y="3147665"/>
            <a:ext cx="2880319" cy="1460874"/>
          </a:xfrm>
          <a:custGeom>
            <a:avLst/>
            <a:gdLst>
              <a:gd name="connsiteX0" fmla="*/ 0 w 1119303"/>
              <a:gd name="connsiteY0" fmla="*/ 559652 h 1119303"/>
              <a:gd name="connsiteX1" fmla="*/ 559652 w 1119303"/>
              <a:gd name="connsiteY1" fmla="*/ 0 h 1119303"/>
              <a:gd name="connsiteX2" fmla="*/ 1119304 w 1119303"/>
              <a:gd name="connsiteY2" fmla="*/ 559652 h 1119303"/>
              <a:gd name="connsiteX3" fmla="*/ 559652 w 1119303"/>
              <a:gd name="connsiteY3" fmla="*/ 1119304 h 1119303"/>
              <a:gd name="connsiteX4" fmla="*/ 0 w 1119303"/>
              <a:gd name="connsiteY4" fmla="*/ 559652 h 111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303" h="1119303">
                <a:moveTo>
                  <a:pt x="0" y="559652"/>
                </a:moveTo>
                <a:cubicBezTo>
                  <a:pt x="0" y="250565"/>
                  <a:pt x="250565" y="0"/>
                  <a:pt x="559652" y="0"/>
                </a:cubicBezTo>
                <a:cubicBezTo>
                  <a:pt x="868739" y="0"/>
                  <a:pt x="1119304" y="250565"/>
                  <a:pt x="1119304" y="559652"/>
                </a:cubicBezTo>
                <a:cubicBezTo>
                  <a:pt x="1119304" y="868739"/>
                  <a:pt x="868739" y="1119304"/>
                  <a:pt x="559652" y="1119304"/>
                </a:cubicBezTo>
                <a:cubicBezTo>
                  <a:pt x="250565" y="1119304"/>
                  <a:pt x="0" y="868739"/>
                  <a:pt x="0" y="559652"/>
                </a:cubicBezTo>
                <a:close/>
              </a:path>
            </a:pathLst>
          </a:custGeom>
          <a:solidFill>
            <a:srgbClr val="84EEE9"/>
          </a:solidFill>
          <a:ln>
            <a:solidFill>
              <a:srgbClr val="84EEE9"/>
            </a:solidFill>
          </a:ln>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253" tIns="177253" rIns="177253" bIns="177253" numCol="1" spcCol="1270" anchor="ctr" anchorCtr="0">
            <a:noAutofit/>
          </a:bodyPr>
          <a:lstStyle/>
          <a:p>
            <a:pPr algn="ctr" defTabSz="933450">
              <a:lnSpc>
                <a:spcPct val="90000"/>
              </a:lnSpc>
              <a:spcBef>
                <a:spcPct val="0"/>
              </a:spcBef>
              <a:spcAft>
                <a:spcPct val="35000"/>
              </a:spcAft>
            </a:pPr>
            <a:r>
              <a:rPr lang="it-IT" sz="2100" b="1" dirty="0" smtClean="0">
                <a:solidFill>
                  <a:prstClr val="black"/>
                </a:solidFill>
              </a:rPr>
              <a:t>AVA 1 - criticità </a:t>
            </a:r>
            <a:endParaRPr lang="it-IT" sz="2100" b="1" dirty="0">
              <a:solidFill>
                <a:prstClr val="black"/>
              </a:solidFill>
            </a:endParaRPr>
          </a:p>
        </p:txBody>
      </p:sp>
      <p:sp>
        <p:nvSpPr>
          <p:cNvPr id="21" name="Rettangolo 20"/>
          <p:cNvSpPr/>
          <p:nvPr/>
        </p:nvSpPr>
        <p:spPr>
          <a:xfrm>
            <a:off x="5959633" y="1864891"/>
            <a:ext cx="2152600" cy="1202432"/>
          </a:xfrm>
          <a:prstGeom prst="rect">
            <a:avLst/>
          </a:prstGeom>
          <a:solidFill>
            <a:srgbClr val="F9D283"/>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black"/>
                </a:solidFill>
              </a:rPr>
              <a:t>possibile deriva burocratica</a:t>
            </a:r>
            <a:endParaRPr lang="it-IT" b="1" dirty="0">
              <a:solidFill>
                <a:prstClr val="black"/>
              </a:solidFill>
            </a:endParaRPr>
          </a:p>
        </p:txBody>
      </p:sp>
      <p:sp>
        <p:nvSpPr>
          <p:cNvPr id="23" name="Rettangolo 22"/>
          <p:cNvSpPr/>
          <p:nvPr/>
        </p:nvSpPr>
        <p:spPr>
          <a:xfrm>
            <a:off x="713834" y="1921247"/>
            <a:ext cx="2152600" cy="1202432"/>
          </a:xfrm>
          <a:prstGeom prst="rect">
            <a:avLst/>
          </a:prstGeom>
          <a:solidFill>
            <a:srgbClr val="DDDDFF"/>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prstClr val="black"/>
                </a:solidFill>
              </a:rPr>
              <a:t>eccessiva frammentazione di Requisiti, Indicatori, PA</a:t>
            </a:r>
            <a:endParaRPr lang="it-IT" b="1" dirty="0">
              <a:solidFill>
                <a:prstClr val="black"/>
              </a:solidFill>
            </a:endParaRPr>
          </a:p>
        </p:txBody>
      </p:sp>
      <p:sp>
        <p:nvSpPr>
          <p:cNvPr id="25" name="Rettangolo 24"/>
          <p:cNvSpPr/>
          <p:nvPr/>
        </p:nvSpPr>
        <p:spPr>
          <a:xfrm>
            <a:off x="3342168" y="1523013"/>
            <a:ext cx="2152600" cy="1202432"/>
          </a:xfrm>
          <a:prstGeom prst="rect">
            <a:avLst/>
          </a:prstGeom>
          <a:solidFill>
            <a:srgbClr val="F5F8D4"/>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it-IT" b="1" dirty="0" smtClean="0">
                <a:solidFill>
                  <a:schemeClr val="tx1"/>
                </a:solidFill>
              </a:rPr>
              <a:t>tanti </a:t>
            </a:r>
            <a:r>
              <a:rPr lang="it-IT" b="1" dirty="0">
                <a:solidFill>
                  <a:schemeClr val="tx1"/>
                </a:solidFill>
              </a:rPr>
              <a:t>adempimenti</a:t>
            </a:r>
          </a:p>
        </p:txBody>
      </p:sp>
      <p:sp>
        <p:nvSpPr>
          <p:cNvPr id="26" name="Rettangolo 25"/>
          <p:cNvSpPr/>
          <p:nvPr/>
        </p:nvSpPr>
        <p:spPr>
          <a:xfrm>
            <a:off x="464431" y="3382966"/>
            <a:ext cx="2152600" cy="1202432"/>
          </a:xfrm>
          <a:prstGeom prst="rect">
            <a:avLst/>
          </a:prstGeom>
          <a:solidFill>
            <a:srgbClr val="F6908E"/>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rPr>
              <a:t>r</a:t>
            </a:r>
            <a:r>
              <a:rPr lang="it-IT" b="1" dirty="0" smtClean="0">
                <a:solidFill>
                  <a:prstClr val="black"/>
                </a:solidFill>
              </a:rPr>
              <a:t>igidità del sistema di valutazione</a:t>
            </a:r>
            <a:endParaRPr lang="it-IT" b="1" dirty="0">
              <a:solidFill>
                <a:prstClr val="black"/>
              </a:solidFill>
            </a:endParaRPr>
          </a:p>
        </p:txBody>
      </p:sp>
      <p:sp>
        <p:nvSpPr>
          <p:cNvPr id="27" name="Rettangolo 26"/>
          <p:cNvSpPr/>
          <p:nvPr/>
        </p:nvSpPr>
        <p:spPr>
          <a:xfrm>
            <a:off x="1742182" y="4967702"/>
            <a:ext cx="2152600" cy="1202432"/>
          </a:xfrm>
          <a:prstGeom prst="rect">
            <a:avLst/>
          </a:prstGeom>
          <a:solidFill>
            <a:srgbClr val="FFCDFF"/>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rPr>
              <a:t>m</a:t>
            </a:r>
            <a:r>
              <a:rPr lang="it-IT" b="1" dirty="0" smtClean="0">
                <a:solidFill>
                  <a:prstClr val="black"/>
                </a:solidFill>
              </a:rPr>
              <a:t>eccanismo di composizione del voto finale poco soddisfacente </a:t>
            </a:r>
            <a:endParaRPr lang="it-IT" b="1" dirty="0">
              <a:solidFill>
                <a:prstClr val="black"/>
              </a:solidFill>
            </a:endParaRPr>
          </a:p>
        </p:txBody>
      </p:sp>
      <p:sp>
        <p:nvSpPr>
          <p:cNvPr id="28" name="Rettangolo 27"/>
          <p:cNvSpPr/>
          <p:nvPr/>
        </p:nvSpPr>
        <p:spPr>
          <a:xfrm>
            <a:off x="6509184" y="3369199"/>
            <a:ext cx="2152600" cy="1202432"/>
          </a:xfrm>
          <a:prstGeom prst="rect">
            <a:avLst/>
          </a:prstGeom>
          <a:solidFill>
            <a:schemeClr val="accent5">
              <a:lumMod val="60000"/>
              <a:lumOff val="40000"/>
            </a:schemeClr>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rPr>
              <a:t>scadenze rese note solo in prossimità delle </a:t>
            </a:r>
            <a:r>
              <a:rPr lang="it-IT" b="1" dirty="0" smtClean="0">
                <a:solidFill>
                  <a:prstClr val="black"/>
                </a:solidFill>
              </a:rPr>
              <a:t>stesse</a:t>
            </a:r>
            <a:endParaRPr lang="it-IT" b="1" dirty="0">
              <a:solidFill>
                <a:prstClr val="black"/>
              </a:solidFill>
            </a:endParaRPr>
          </a:p>
        </p:txBody>
      </p:sp>
      <p:sp>
        <p:nvSpPr>
          <p:cNvPr id="29" name="Rettangolo 28"/>
          <p:cNvSpPr/>
          <p:nvPr/>
        </p:nvSpPr>
        <p:spPr>
          <a:xfrm>
            <a:off x="5256937" y="4955952"/>
            <a:ext cx="2152600" cy="1202432"/>
          </a:xfrm>
          <a:prstGeom prst="rect">
            <a:avLst/>
          </a:prstGeom>
          <a:solidFill>
            <a:srgbClr val="FF85FF"/>
          </a:solidFill>
          <a:ln>
            <a:solidFill>
              <a:srgbClr val="FFCDFF"/>
            </a:solidFill>
          </a:ln>
          <a:effectLst>
            <a:glow rad="101600">
              <a:schemeClr val="accent3">
                <a:satMod val="175000"/>
                <a:alpha val="40000"/>
              </a:schemeClr>
            </a:glow>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prstClr val="black"/>
                </a:solidFill>
              </a:rPr>
              <a:t>p</a:t>
            </a:r>
            <a:r>
              <a:rPr lang="it-IT" b="1" dirty="0" smtClean="0">
                <a:solidFill>
                  <a:prstClr val="black"/>
                </a:solidFill>
              </a:rPr>
              <a:t>roliferazione di richieste tra loro sovrapponibili</a:t>
            </a:r>
            <a:endParaRPr lang="it-IT" b="1" dirty="0">
              <a:solidFill>
                <a:prstClr val="black"/>
              </a:solidFill>
            </a:endParaRPr>
          </a:p>
        </p:txBody>
      </p:sp>
      <p:cxnSp>
        <p:nvCxnSpPr>
          <p:cNvPr id="30" name="Connettore 2 29"/>
          <p:cNvCxnSpPr/>
          <p:nvPr/>
        </p:nvCxnSpPr>
        <p:spPr>
          <a:xfrm flipH="1" flipV="1">
            <a:off x="2834718" y="3116049"/>
            <a:ext cx="548901" cy="307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ttore 2 35"/>
          <p:cNvCxnSpPr>
            <a:stCxn id="19" idx="1"/>
          </p:cNvCxnSpPr>
          <p:nvPr/>
        </p:nvCxnSpPr>
        <p:spPr>
          <a:xfrm flipH="1" flipV="1">
            <a:off x="4478360" y="2662000"/>
            <a:ext cx="2" cy="4856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Connettore 2 36"/>
          <p:cNvCxnSpPr>
            <a:stCxn id="19" idx="0"/>
          </p:cNvCxnSpPr>
          <p:nvPr/>
        </p:nvCxnSpPr>
        <p:spPr>
          <a:xfrm flipH="1">
            <a:off x="2543500" y="3878103"/>
            <a:ext cx="494701" cy="162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ttore 2 42"/>
          <p:cNvCxnSpPr/>
          <p:nvPr/>
        </p:nvCxnSpPr>
        <p:spPr>
          <a:xfrm flipH="1">
            <a:off x="2993554" y="4416610"/>
            <a:ext cx="498326" cy="5510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Connettore 2 56"/>
          <p:cNvCxnSpPr/>
          <p:nvPr/>
        </p:nvCxnSpPr>
        <p:spPr>
          <a:xfrm>
            <a:off x="5190801" y="4452009"/>
            <a:ext cx="727719" cy="503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Connettore 2 58"/>
          <p:cNvCxnSpPr/>
          <p:nvPr/>
        </p:nvCxnSpPr>
        <p:spPr>
          <a:xfrm flipV="1">
            <a:off x="5522390" y="3082483"/>
            <a:ext cx="445186" cy="286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92" name="Connettore 2 3091"/>
          <p:cNvCxnSpPr>
            <a:stCxn id="19" idx="2"/>
          </p:cNvCxnSpPr>
          <p:nvPr/>
        </p:nvCxnSpPr>
        <p:spPr>
          <a:xfrm flipV="1">
            <a:off x="5918523" y="3871221"/>
            <a:ext cx="634677" cy="6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796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683568" y="188640"/>
            <a:ext cx="7992888" cy="792088"/>
          </a:xfrm>
        </p:spPr>
        <p:txBody>
          <a:bodyPr>
            <a:normAutofit/>
          </a:bodyPr>
          <a:lstStyle/>
          <a:p>
            <a:r>
              <a:rPr lang="it-IT" sz="2800" b="1" dirty="0">
                <a:latin typeface="+mn-lt"/>
              </a:rPr>
              <a:t>AVA – </a:t>
            </a:r>
            <a:r>
              <a:rPr lang="it-IT" sz="2800" b="1" dirty="0" smtClean="0">
                <a:latin typeface="+mn-lt"/>
              </a:rPr>
              <a:t>il nucleo del problema</a:t>
            </a:r>
            <a:endParaRPr lang="it-IT" sz="2800" b="1" dirty="0">
              <a:latin typeface="+mn-lt"/>
            </a:endParaRPr>
          </a:p>
        </p:txBody>
      </p:sp>
      <p:sp>
        <p:nvSpPr>
          <p:cNvPr id="19" name="Figura a mano libera 18"/>
          <p:cNvSpPr/>
          <p:nvPr/>
        </p:nvSpPr>
        <p:spPr>
          <a:xfrm>
            <a:off x="1403648" y="2636912"/>
            <a:ext cx="2880319" cy="1296144"/>
          </a:xfrm>
          <a:custGeom>
            <a:avLst/>
            <a:gdLst>
              <a:gd name="connsiteX0" fmla="*/ 0 w 1119303"/>
              <a:gd name="connsiteY0" fmla="*/ 559652 h 1119303"/>
              <a:gd name="connsiteX1" fmla="*/ 559652 w 1119303"/>
              <a:gd name="connsiteY1" fmla="*/ 0 h 1119303"/>
              <a:gd name="connsiteX2" fmla="*/ 1119304 w 1119303"/>
              <a:gd name="connsiteY2" fmla="*/ 559652 h 1119303"/>
              <a:gd name="connsiteX3" fmla="*/ 559652 w 1119303"/>
              <a:gd name="connsiteY3" fmla="*/ 1119304 h 1119303"/>
              <a:gd name="connsiteX4" fmla="*/ 0 w 1119303"/>
              <a:gd name="connsiteY4" fmla="*/ 559652 h 111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303" h="1119303">
                <a:moveTo>
                  <a:pt x="0" y="559652"/>
                </a:moveTo>
                <a:cubicBezTo>
                  <a:pt x="0" y="250565"/>
                  <a:pt x="250565" y="0"/>
                  <a:pt x="559652" y="0"/>
                </a:cubicBezTo>
                <a:cubicBezTo>
                  <a:pt x="868739" y="0"/>
                  <a:pt x="1119304" y="250565"/>
                  <a:pt x="1119304" y="559652"/>
                </a:cubicBezTo>
                <a:cubicBezTo>
                  <a:pt x="1119304" y="868739"/>
                  <a:pt x="868739" y="1119304"/>
                  <a:pt x="559652" y="1119304"/>
                </a:cubicBezTo>
                <a:cubicBezTo>
                  <a:pt x="250565" y="1119304"/>
                  <a:pt x="0" y="868739"/>
                  <a:pt x="0" y="559652"/>
                </a:cubicBezTo>
                <a:close/>
              </a:path>
            </a:pathLst>
          </a:custGeom>
          <a:solidFill>
            <a:srgbClr val="84EEE9"/>
          </a:solidFill>
          <a:ln>
            <a:solidFill>
              <a:srgbClr val="84EEE9"/>
            </a:solidFill>
          </a:ln>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253" tIns="177253" rIns="177253" bIns="177253" numCol="1" spcCol="1270" anchor="ctr" anchorCtr="0">
            <a:noAutofit/>
          </a:bodyPr>
          <a:lstStyle/>
          <a:p>
            <a:pPr algn="ctr" defTabSz="933450">
              <a:lnSpc>
                <a:spcPct val="90000"/>
              </a:lnSpc>
              <a:spcBef>
                <a:spcPct val="0"/>
              </a:spcBef>
              <a:spcAft>
                <a:spcPct val="35000"/>
              </a:spcAft>
            </a:pPr>
            <a:r>
              <a:rPr lang="it-IT" sz="2100" b="1" dirty="0" smtClean="0">
                <a:solidFill>
                  <a:prstClr val="black"/>
                </a:solidFill>
              </a:rPr>
              <a:t>AVA 1 – principale criticità </a:t>
            </a:r>
            <a:endParaRPr lang="it-IT" sz="2100" b="1" dirty="0">
              <a:solidFill>
                <a:prstClr val="black"/>
              </a:solidFill>
            </a:endParaRPr>
          </a:p>
        </p:txBody>
      </p:sp>
      <p:cxnSp>
        <p:nvCxnSpPr>
          <p:cNvPr id="3092" name="Connettore 2 3091"/>
          <p:cNvCxnSpPr/>
          <p:nvPr/>
        </p:nvCxnSpPr>
        <p:spPr>
          <a:xfrm>
            <a:off x="4283968" y="3284984"/>
            <a:ext cx="792089" cy="360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Figura a mano libera 21"/>
          <p:cNvSpPr/>
          <p:nvPr/>
        </p:nvSpPr>
        <p:spPr>
          <a:xfrm>
            <a:off x="5148065" y="2780928"/>
            <a:ext cx="3168352" cy="1440160"/>
          </a:xfrm>
          <a:custGeom>
            <a:avLst/>
            <a:gdLst>
              <a:gd name="connsiteX0" fmla="*/ 0 w 1119303"/>
              <a:gd name="connsiteY0" fmla="*/ 559652 h 1119303"/>
              <a:gd name="connsiteX1" fmla="*/ 559652 w 1119303"/>
              <a:gd name="connsiteY1" fmla="*/ 0 h 1119303"/>
              <a:gd name="connsiteX2" fmla="*/ 1119304 w 1119303"/>
              <a:gd name="connsiteY2" fmla="*/ 559652 h 1119303"/>
              <a:gd name="connsiteX3" fmla="*/ 559652 w 1119303"/>
              <a:gd name="connsiteY3" fmla="*/ 1119304 h 1119303"/>
              <a:gd name="connsiteX4" fmla="*/ 0 w 1119303"/>
              <a:gd name="connsiteY4" fmla="*/ 559652 h 111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303" h="1119303">
                <a:moveTo>
                  <a:pt x="0" y="559652"/>
                </a:moveTo>
                <a:cubicBezTo>
                  <a:pt x="0" y="250565"/>
                  <a:pt x="250565" y="0"/>
                  <a:pt x="559652" y="0"/>
                </a:cubicBezTo>
                <a:cubicBezTo>
                  <a:pt x="868739" y="0"/>
                  <a:pt x="1119304" y="250565"/>
                  <a:pt x="1119304" y="559652"/>
                </a:cubicBezTo>
                <a:cubicBezTo>
                  <a:pt x="1119304" y="868739"/>
                  <a:pt x="868739" y="1119304"/>
                  <a:pt x="559652" y="1119304"/>
                </a:cubicBezTo>
                <a:cubicBezTo>
                  <a:pt x="250565" y="1119304"/>
                  <a:pt x="0" y="868739"/>
                  <a:pt x="0" y="559652"/>
                </a:cubicBezTo>
                <a:close/>
              </a:path>
            </a:pathLst>
          </a:custGeom>
          <a:solidFill>
            <a:srgbClr val="84EEE9"/>
          </a:solidFill>
          <a:ln>
            <a:solidFill>
              <a:srgbClr val="84EEE9"/>
            </a:solidFill>
          </a:ln>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253" tIns="177253" rIns="177253" bIns="177253" numCol="1" spcCol="1270" anchor="ctr" anchorCtr="0">
            <a:noAutofit/>
          </a:bodyPr>
          <a:lstStyle/>
          <a:p>
            <a:pPr algn="ctr" defTabSz="933450">
              <a:lnSpc>
                <a:spcPct val="90000"/>
              </a:lnSpc>
              <a:spcBef>
                <a:spcPct val="0"/>
              </a:spcBef>
              <a:spcAft>
                <a:spcPct val="35000"/>
              </a:spcAft>
            </a:pPr>
            <a:r>
              <a:rPr lang="it-IT" sz="2100" b="1" dirty="0" smtClean="0">
                <a:solidFill>
                  <a:prstClr val="black"/>
                </a:solidFill>
              </a:rPr>
              <a:t>Eccessivo orientamento al processo più che al prodotto</a:t>
            </a:r>
            <a:endParaRPr lang="it-IT" sz="2100" b="1" dirty="0">
              <a:solidFill>
                <a:prstClr val="black"/>
              </a:solidFill>
            </a:endParaRPr>
          </a:p>
        </p:txBody>
      </p:sp>
      <p:cxnSp>
        <p:nvCxnSpPr>
          <p:cNvPr id="24" name="Connettore 2 23"/>
          <p:cNvCxnSpPr/>
          <p:nvPr/>
        </p:nvCxnSpPr>
        <p:spPr>
          <a:xfrm flipH="1">
            <a:off x="5652120" y="4293096"/>
            <a:ext cx="648072" cy="767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Figura a mano libera 30"/>
          <p:cNvSpPr/>
          <p:nvPr/>
        </p:nvSpPr>
        <p:spPr>
          <a:xfrm rot="10800000" flipH="1" flipV="1">
            <a:off x="2708959" y="4938631"/>
            <a:ext cx="3275162" cy="738676"/>
          </a:xfrm>
          <a:custGeom>
            <a:avLst/>
            <a:gdLst>
              <a:gd name="connsiteX0" fmla="*/ 0 w 1119303"/>
              <a:gd name="connsiteY0" fmla="*/ 559652 h 1119303"/>
              <a:gd name="connsiteX1" fmla="*/ 559652 w 1119303"/>
              <a:gd name="connsiteY1" fmla="*/ 0 h 1119303"/>
              <a:gd name="connsiteX2" fmla="*/ 1119304 w 1119303"/>
              <a:gd name="connsiteY2" fmla="*/ 559652 h 1119303"/>
              <a:gd name="connsiteX3" fmla="*/ 559652 w 1119303"/>
              <a:gd name="connsiteY3" fmla="*/ 1119304 h 1119303"/>
              <a:gd name="connsiteX4" fmla="*/ 0 w 1119303"/>
              <a:gd name="connsiteY4" fmla="*/ 559652 h 11193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303" h="1119303">
                <a:moveTo>
                  <a:pt x="0" y="559652"/>
                </a:moveTo>
                <a:cubicBezTo>
                  <a:pt x="0" y="250565"/>
                  <a:pt x="250565" y="0"/>
                  <a:pt x="559652" y="0"/>
                </a:cubicBezTo>
                <a:cubicBezTo>
                  <a:pt x="868739" y="0"/>
                  <a:pt x="1119304" y="250565"/>
                  <a:pt x="1119304" y="559652"/>
                </a:cubicBezTo>
                <a:cubicBezTo>
                  <a:pt x="1119304" y="868739"/>
                  <a:pt x="868739" y="1119304"/>
                  <a:pt x="559652" y="1119304"/>
                </a:cubicBezTo>
                <a:cubicBezTo>
                  <a:pt x="250565" y="1119304"/>
                  <a:pt x="0" y="868739"/>
                  <a:pt x="0" y="559652"/>
                </a:cubicBezTo>
                <a:close/>
              </a:path>
            </a:pathLst>
          </a:custGeom>
          <a:solidFill>
            <a:srgbClr val="84EEE9"/>
          </a:solidFill>
          <a:ln>
            <a:solidFill>
              <a:srgbClr val="84EEE9"/>
            </a:solidFill>
          </a:ln>
          <a:effectLst>
            <a:innerShdw blurRad="114300">
              <a:prstClr val="black"/>
            </a:inn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253" tIns="177253" rIns="177253" bIns="177253" numCol="1" spcCol="1270" anchor="ctr" anchorCtr="0">
            <a:noAutofit/>
          </a:bodyPr>
          <a:lstStyle/>
          <a:p>
            <a:pPr algn="ctr" defTabSz="933450">
              <a:lnSpc>
                <a:spcPct val="90000"/>
              </a:lnSpc>
              <a:spcBef>
                <a:spcPct val="0"/>
              </a:spcBef>
              <a:spcAft>
                <a:spcPct val="35000"/>
              </a:spcAft>
            </a:pPr>
            <a:r>
              <a:rPr lang="it-IT" sz="2100" b="1" dirty="0" smtClean="0">
                <a:solidFill>
                  <a:prstClr val="black"/>
                </a:solidFill>
              </a:rPr>
              <a:t>Tendenza alla rigidità e alla burocratizzazione</a:t>
            </a:r>
            <a:endParaRPr lang="it-IT" sz="2100" b="1" dirty="0">
              <a:solidFill>
                <a:prstClr val="black"/>
              </a:solidFill>
            </a:endParaRPr>
          </a:p>
        </p:txBody>
      </p:sp>
    </p:spTree>
    <p:extLst>
      <p:ext uri="{BB962C8B-B14F-4D97-AF65-F5344CB8AC3E}">
        <p14:creationId xmlns:p14="http://schemas.microsoft.com/office/powerpoint/2010/main" val="4287805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836738" y="188913"/>
            <a:ext cx="7307262" cy="719137"/>
          </a:xfrm>
        </p:spPr>
        <p:txBody>
          <a:bodyPr>
            <a:normAutofit/>
          </a:bodyPr>
          <a:lstStyle/>
          <a:p>
            <a:r>
              <a:rPr lang="it-IT" sz="3200" b="1" dirty="0" smtClean="0">
                <a:latin typeface="+mn-lt"/>
              </a:rPr>
              <a:t>AVA 2 – la genesi</a:t>
            </a:r>
            <a:endParaRPr lang="it-IT" sz="3200" b="1" dirty="0">
              <a:latin typeface="+mn-lt"/>
            </a:endParaRPr>
          </a:p>
        </p:txBody>
      </p:sp>
      <p:sp>
        <p:nvSpPr>
          <p:cNvPr id="3" name="Sottotitolo 2"/>
          <p:cNvSpPr>
            <a:spLocks noGrp="1"/>
          </p:cNvSpPr>
          <p:nvPr>
            <p:ph type="body" idx="4294967295"/>
          </p:nvPr>
        </p:nvSpPr>
        <p:spPr>
          <a:xfrm>
            <a:off x="1006475" y="1268413"/>
            <a:ext cx="8030021" cy="4968875"/>
          </a:xfrm>
        </p:spPr>
        <p:txBody>
          <a:bodyPr>
            <a:normAutofit/>
          </a:bodyPr>
          <a:lstStyle/>
          <a:p>
            <a:pPr marL="0" indent="0" algn="just">
              <a:buNone/>
            </a:pPr>
            <a:r>
              <a:rPr lang="it-IT" dirty="0" smtClean="0"/>
              <a:t>Il sistema AVA nel documento ANVUR attualmente in fase di discussione pubblica (AVA2) è stato rivisto all’insegna di:</a:t>
            </a:r>
          </a:p>
          <a:p>
            <a:pPr marL="0" indent="0" algn="just">
              <a:buNone/>
            </a:pPr>
            <a:endParaRPr lang="it-IT" sz="2400" dirty="0" smtClean="0"/>
          </a:p>
          <a:p>
            <a:pPr marL="531813" indent="-531813" algn="just">
              <a:buFont typeface="Wingdings" pitchFamily="2" charset="2"/>
              <a:buChar char="v"/>
            </a:pPr>
            <a:r>
              <a:rPr lang="it-IT" dirty="0" smtClean="0"/>
              <a:t>una semplificazione generale</a:t>
            </a:r>
          </a:p>
          <a:p>
            <a:pPr marL="0" indent="0" algn="just">
              <a:buNone/>
            </a:pPr>
            <a:endParaRPr lang="it-IT" sz="2400" dirty="0" smtClean="0"/>
          </a:p>
          <a:p>
            <a:pPr marL="531813" indent="-531813" algn="just">
              <a:buFont typeface="Wingdings" pitchFamily="2" charset="2"/>
              <a:buChar char="v"/>
            </a:pPr>
            <a:r>
              <a:rPr lang="it-IT" dirty="0" smtClean="0"/>
              <a:t>un alleggerimento delle procedure</a:t>
            </a:r>
          </a:p>
          <a:p>
            <a:pPr marL="531813" indent="-531813" algn="just">
              <a:buFont typeface="Wingdings" pitchFamily="2" charset="2"/>
              <a:buChar char="v"/>
            </a:pPr>
            <a:endParaRPr lang="it-IT" sz="2400" dirty="0" smtClean="0"/>
          </a:p>
          <a:p>
            <a:pPr marL="531813" indent="-531813" algn="just">
              <a:buFont typeface="Wingdings" pitchFamily="2" charset="2"/>
              <a:buChar char="v"/>
            </a:pPr>
            <a:r>
              <a:rPr lang="it-IT" dirty="0" smtClean="0"/>
              <a:t>una maggiore aderenza agli standard europei ESG 2015, approvati nella Conferenza ministeriale di </a:t>
            </a:r>
            <a:r>
              <a:rPr lang="it-IT" dirty="0" err="1" smtClean="0"/>
              <a:t>Yerevan</a:t>
            </a:r>
            <a:endParaRPr lang="it-IT" dirty="0" smtClean="0"/>
          </a:p>
          <a:p>
            <a:pPr marL="0" indent="0" algn="just">
              <a:buNone/>
            </a:pPr>
            <a:endParaRPr lang="it-IT" dirty="0">
              <a:latin typeface="Palatino Linotype" pitchFamily="18" charset="0"/>
            </a:endParaRPr>
          </a:p>
        </p:txBody>
      </p:sp>
    </p:spTree>
    <p:extLst>
      <p:ext uri="{BB962C8B-B14F-4D97-AF65-F5344CB8AC3E}">
        <p14:creationId xmlns:p14="http://schemas.microsoft.com/office/powerpoint/2010/main" val="340209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719137"/>
          </a:xfrm>
        </p:spPr>
        <p:txBody>
          <a:bodyPr>
            <a:normAutofit/>
          </a:bodyPr>
          <a:lstStyle/>
          <a:p>
            <a:r>
              <a:rPr lang="it-IT" sz="3200" b="1" dirty="0" smtClean="0">
                <a:latin typeface="+mn-lt"/>
              </a:rPr>
              <a:t>AVA 2 – le novità</a:t>
            </a:r>
            <a:endParaRPr lang="it-IT" sz="3200" b="1" dirty="0">
              <a:latin typeface="+mn-lt"/>
            </a:endParaRPr>
          </a:p>
        </p:txBody>
      </p:sp>
      <p:sp>
        <p:nvSpPr>
          <p:cNvPr id="3" name="Sottotitolo 2"/>
          <p:cNvSpPr>
            <a:spLocks noGrp="1"/>
          </p:cNvSpPr>
          <p:nvPr>
            <p:ph type="body" idx="4294967295"/>
          </p:nvPr>
        </p:nvSpPr>
        <p:spPr>
          <a:xfrm>
            <a:off x="1152525" y="908050"/>
            <a:ext cx="7739955" cy="5329238"/>
          </a:xfrm>
        </p:spPr>
        <p:txBody>
          <a:bodyPr>
            <a:normAutofit/>
          </a:bodyPr>
          <a:lstStyle/>
          <a:p>
            <a:pPr marL="0" indent="0" algn="just">
              <a:buNone/>
            </a:pPr>
            <a:r>
              <a:rPr lang="it-IT" sz="3000" dirty="0" smtClean="0"/>
              <a:t>La revisione del sistema AVA incide in modo sostanziale sull’accreditamento periodico, principalmente attraverso:</a:t>
            </a:r>
          </a:p>
          <a:p>
            <a:pPr marL="0" indent="0" algn="just">
              <a:buNone/>
            </a:pPr>
            <a:endParaRPr lang="it-IT" sz="800" dirty="0" smtClean="0"/>
          </a:p>
          <a:p>
            <a:pPr marL="631825" indent="-631825" algn="just">
              <a:buFont typeface="Wingdings" pitchFamily="2" charset="2"/>
              <a:buChar char="q"/>
            </a:pPr>
            <a:r>
              <a:rPr lang="it-IT" sz="3000" dirty="0" smtClean="0"/>
              <a:t>la definizione di un nuovo cruscotto di indicatori quantitativi, per il monitoraggio a distanza dei </a:t>
            </a:r>
            <a:r>
              <a:rPr lang="it-IT" sz="3000" dirty="0" err="1" smtClean="0"/>
              <a:t>CdS</a:t>
            </a:r>
            <a:r>
              <a:rPr lang="it-IT" sz="3000" dirty="0" smtClean="0"/>
              <a:t> e per l’individuazione delle aree di sofferenza</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la riformulazione dei Requisiti e degli Indicatori di Qualità </a:t>
            </a:r>
          </a:p>
          <a:p>
            <a:pPr marL="0" indent="0" algn="just">
              <a:buNone/>
            </a:pPr>
            <a:endParaRPr lang="it-IT" sz="2400" dirty="0" smtClean="0">
              <a:latin typeface="Palatino Linotype" pitchFamily="18" charset="0"/>
            </a:endParaRPr>
          </a:p>
          <a:p>
            <a:pPr marL="0" indent="0" algn="just">
              <a:buNone/>
            </a:pPr>
            <a:endParaRPr lang="it-IT" dirty="0">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719137"/>
          </a:xfrm>
        </p:spPr>
        <p:txBody>
          <a:bodyPr>
            <a:normAutofit/>
          </a:bodyPr>
          <a:lstStyle/>
          <a:p>
            <a:r>
              <a:rPr lang="it-IT" sz="3200" b="1" dirty="0" smtClean="0">
                <a:latin typeface="+mn-lt"/>
              </a:rPr>
              <a:t>AVA 2 – le novità</a:t>
            </a:r>
            <a:endParaRPr lang="it-IT" sz="3200" b="1" dirty="0">
              <a:latin typeface="+mn-lt"/>
            </a:endParaRPr>
          </a:p>
        </p:txBody>
      </p:sp>
      <p:sp>
        <p:nvSpPr>
          <p:cNvPr id="3" name="Sottotitolo 2"/>
          <p:cNvSpPr>
            <a:spLocks noGrp="1"/>
          </p:cNvSpPr>
          <p:nvPr>
            <p:ph type="body" idx="4294967295"/>
          </p:nvPr>
        </p:nvSpPr>
        <p:spPr>
          <a:xfrm>
            <a:off x="1152525" y="908050"/>
            <a:ext cx="7667947" cy="5329238"/>
          </a:xfrm>
        </p:spPr>
        <p:txBody>
          <a:bodyPr>
            <a:normAutofit lnSpcReduction="10000"/>
          </a:bodyPr>
          <a:lstStyle/>
          <a:p>
            <a:pPr marL="0" indent="0" algn="just">
              <a:buNone/>
            </a:pPr>
            <a:endParaRPr lang="it-IT" sz="800" dirty="0" smtClean="0">
              <a:latin typeface="Palatino Linotype" pitchFamily="18" charset="0"/>
            </a:endParaRPr>
          </a:p>
          <a:p>
            <a:pPr marL="631825" indent="-631825" algn="just">
              <a:buFont typeface="Wingdings" pitchFamily="2" charset="2"/>
              <a:buChar char="q"/>
            </a:pPr>
            <a:r>
              <a:rPr lang="it-IT" sz="3000" dirty="0" smtClean="0"/>
              <a:t>la semplificazione dei punti di attenzione</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l’esplicitazione di un glossario unico per AVA, </a:t>
            </a:r>
            <a:r>
              <a:rPr lang="it-IT" sz="3000" dirty="0" err="1" smtClean="0"/>
              <a:t>CdS</a:t>
            </a:r>
            <a:r>
              <a:rPr lang="it-IT" sz="3000" dirty="0" smtClean="0"/>
              <a:t> e altri adempimenti (</a:t>
            </a:r>
            <a:r>
              <a:rPr lang="it-IT" sz="3000" i="1" dirty="0" smtClean="0"/>
              <a:t>comunque ritenuto ancora insufficiente dalla CRUI e dal CUN)</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la semplificazione del rapporto di riesame annuale</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la ridefinizione della periodicità del rapporto di riesame ciclico, dei relativi contenuti e della forma di presentazione</a:t>
            </a:r>
          </a:p>
          <a:p>
            <a:pPr marL="631825" indent="-631825" algn="just">
              <a:buFont typeface="Wingdings" pitchFamily="2" charset="2"/>
              <a:buChar char="q"/>
            </a:pPr>
            <a:endParaRPr lang="it-IT" sz="800" dirty="0" smtClean="0">
              <a:latin typeface="Palatino Linotype" pitchFamily="18" charset="0"/>
            </a:endParaRPr>
          </a:p>
          <a:p>
            <a:pPr marL="631825" indent="-631825" algn="just">
              <a:buFont typeface="Wingdings" pitchFamily="2" charset="2"/>
              <a:buChar char="q"/>
            </a:pPr>
            <a:endParaRPr lang="it-IT" sz="800" dirty="0" smtClean="0">
              <a:latin typeface="Palatino Linotype" pitchFamily="18" charset="0"/>
            </a:endParaRPr>
          </a:p>
          <a:p>
            <a:pPr marL="0" indent="0" algn="just">
              <a:buNone/>
            </a:pPr>
            <a:endParaRPr lang="it-IT" dirty="0">
              <a:latin typeface="Palatino Linotyp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1152525" y="188913"/>
            <a:ext cx="7991475" cy="719137"/>
          </a:xfrm>
        </p:spPr>
        <p:txBody>
          <a:bodyPr>
            <a:normAutofit/>
          </a:bodyPr>
          <a:lstStyle/>
          <a:p>
            <a:r>
              <a:rPr lang="it-IT" sz="3000" b="1" dirty="0" smtClean="0"/>
              <a:t>AVA 2 – le novità</a:t>
            </a:r>
            <a:endParaRPr lang="it-IT" sz="3000" b="1" dirty="0"/>
          </a:p>
        </p:txBody>
      </p:sp>
      <p:sp>
        <p:nvSpPr>
          <p:cNvPr id="3" name="Sottotitolo 2"/>
          <p:cNvSpPr>
            <a:spLocks noGrp="1"/>
          </p:cNvSpPr>
          <p:nvPr>
            <p:ph type="body" idx="4294967295"/>
          </p:nvPr>
        </p:nvSpPr>
        <p:spPr>
          <a:xfrm>
            <a:off x="1152525" y="1125538"/>
            <a:ext cx="7595939" cy="5111750"/>
          </a:xfrm>
        </p:spPr>
        <p:txBody>
          <a:bodyPr>
            <a:normAutofit lnSpcReduction="10000"/>
          </a:bodyPr>
          <a:lstStyle/>
          <a:p>
            <a:pPr marL="0" indent="0" algn="just">
              <a:buNone/>
            </a:pPr>
            <a:endParaRPr lang="it-IT" sz="800" dirty="0" smtClean="0">
              <a:latin typeface="Palatino Linotype" pitchFamily="18" charset="0"/>
            </a:endParaRPr>
          </a:p>
          <a:p>
            <a:pPr marL="631825" indent="-631825" algn="just">
              <a:buFont typeface="Wingdings" pitchFamily="2" charset="2"/>
              <a:buChar char="q"/>
            </a:pPr>
            <a:r>
              <a:rPr lang="it-IT" sz="3000" dirty="0" smtClean="0"/>
              <a:t>una più puntuale definizione del ruolo e dei compiti degli attori della valutazione interna</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una differente modalità di selezione dei corsi di studio da visitare</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l’eliminazione del voto finale ai corsi di studio visitati</a:t>
            </a:r>
          </a:p>
          <a:p>
            <a:pPr marL="631825" indent="-631825" algn="just">
              <a:buFont typeface="Wingdings" pitchFamily="2" charset="2"/>
              <a:buChar char="q"/>
            </a:pPr>
            <a:endParaRPr lang="it-IT" sz="800" dirty="0" smtClean="0"/>
          </a:p>
          <a:p>
            <a:pPr marL="631825" indent="-631825" algn="just">
              <a:buFont typeface="Wingdings" pitchFamily="2" charset="2"/>
              <a:buChar char="q"/>
            </a:pPr>
            <a:r>
              <a:rPr lang="it-IT" sz="3000" dirty="0" smtClean="0"/>
              <a:t>la diversa composizione del giudizio finale</a:t>
            </a:r>
          </a:p>
          <a:p>
            <a:pPr marL="631825" indent="-631825" algn="just">
              <a:buFont typeface="Wingdings" pitchFamily="2" charset="2"/>
              <a:buChar char="q"/>
            </a:pPr>
            <a:endParaRPr lang="it-IT" sz="800" dirty="0" smtClean="0">
              <a:latin typeface="Palatino Linotype" pitchFamily="18" charset="0"/>
            </a:endParaRPr>
          </a:p>
          <a:p>
            <a:pPr marL="631825" indent="-631825" algn="just">
              <a:buFont typeface="Wingdings" pitchFamily="2" charset="2"/>
              <a:buChar char="q"/>
            </a:pPr>
            <a:endParaRPr lang="it-IT" sz="800" dirty="0" smtClean="0">
              <a:latin typeface="Palatino Linotype" pitchFamily="18" charset="0"/>
            </a:endParaRPr>
          </a:p>
          <a:p>
            <a:pPr marL="631825" indent="-631825" algn="just">
              <a:buFont typeface="Wingdings" pitchFamily="2" charset="2"/>
              <a:buChar char="q"/>
            </a:pPr>
            <a:endParaRPr lang="it-IT" sz="800" dirty="0" smtClean="0">
              <a:latin typeface="Palatino Linotype" pitchFamily="18" charset="0"/>
            </a:endParaRPr>
          </a:p>
          <a:p>
            <a:pPr marL="631825" indent="-631825" algn="just">
              <a:buFont typeface="Wingdings" pitchFamily="2" charset="2"/>
              <a:buChar char="q"/>
            </a:pPr>
            <a:endParaRPr lang="it-IT" sz="800" dirty="0" smtClean="0">
              <a:latin typeface="Palatino Linotype" pitchFamily="18" charset="0"/>
            </a:endParaRPr>
          </a:p>
          <a:p>
            <a:pPr marL="0" indent="0" algn="just">
              <a:buNone/>
            </a:pPr>
            <a:endParaRPr lang="it-IT" dirty="0">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0" y="188913"/>
            <a:ext cx="8496300" cy="792162"/>
          </a:xfrm>
        </p:spPr>
        <p:txBody>
          <a:bodyPr>
            <a:normAutofit fontScale="90000"/>
          </a:bodyPr>
          <a:lstStyle/>
          <a:p>
            <a:r>
              <a:rPr lang="it-IT" sz="3000" b="1" dirty="0" smtClean="0">
                <a:latin typeface="+mn-lt"/>
              </a:rPr>
              <a:t>AVA 2 – considerazioni conclusive – punti di forza</a:t>
            </a:r>
            <a:endParaRPr lang="it-IT" sz="3000" b="1" dirty="0">
              <a:latin typeface="+mn-lt"/>
            </a:endParaRPr>
          </a:p>
        </p:txBody>
      </p:sp>
      <p:sp>
        <p:nvSpPr>
          <p:cNvPr id="3" name="Sottotitolo 2"/>
          <p:cNvSpPr>
            <a:spLocks noGrp="1"/>
          </p:cNvSpPr>
          <p:nvPr>
            <p:ph type="body" idx="4294967295"/>
          </p:nvPr>
        </p:nvSpPr>
        <p:spPr>
          <a:xfrm>
            <a:off x="755576" y="1052736"/>
            <a:ext cx="7669212" cy="5256213"/>
          </a:xfrm>
        </p:spPr>
        <p:txBody>
          <a:bodyPr>
            <a:normAutofit fontScale="92500" lnSpcReduction="10000"/>
          </a:bodyPr>
          <a:lstStyle/>
          <a:p>
            <a:pPr marL="0" indent="0" algn="just">
              <a:buNone/>
            </a:pPr>
            <a:endParaRPr lang="it-IT" sz="2800" dirty="0" smtClean="0"/>
          </a:p>
          <a:p>
            <a:pPr marL="0" indent="0" algn="just">
              <a:buNone/>
            </a:pPr>
            <a:r>
              <a:rPr lang="it-IT" sz="2800" dirty="0" smtClean="0"/>
              <a:t>La semplificazione del Rapporto di riesame annuale, la predisposizione del Rapporto di riesame ciclico con una cadenza meno frequente, la riduzione del numero di Requisiti e Indicatori di qualità, la previsione di un glossario condiviso, sono tutti fattori che concorrono ad un sostanziale snellimento del lavoro per tutti i soggetti coinvolti nel processo di accreditamento, sia nell’Ateneo sia nelle CEV, e che rendono più facilmente assimilabile il sistema. Se il programma di supporto sarà anch’esso maggiormente </a:t>
            </a:r>
            <a:r>
              <a:rPr lang="it-IT" sz="2800" dirty="0" err="1" smtClean="0"/>
              <a:t>user</a:t>
            </a:r>
            <a:r>
              <a:rPr lang="it-IT" sz="2800" dirty="0" smtClean="0"/>
              <a:t> </a:t>
            </a:r>
            <a:r>
              <a:rPr lang="it-IT" sz="2800" dirty="0" err="1" smtClean="0"/>
              <a:t>friendly</a:t>
            </a:r>
            <a:r>
              <a:rPr lang="it-IT" sz="2800" dirty="0" smtClean="0"/>
              <a:t>, l’effetto di semplificazione sarà amplificato. Ma tutto questo è davvero un bene? </a:t>
            </a:r>
          </a:p>
          <a:p>
            <a:pPr marL="0" indent="0" algn="just">
              <a:buNone/>
            </a:pPr>
            <a:endParaRPr lang="it-IT" sz="2500" dirty="0" smtClean="0">
              <a:latin typeface="Palatino Linotype" pitchFamily="18" charset="0"/>
            </a:endParaRPr>
          </a:p>
          <a:p>
            <a:pPr marL="0" indent="0" algn="just">
              <a:buNone/>
            </a:pPr>
            <a:endParaRPr lang="it-IT" sz="25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marL="627063" indent="-271463" algn="just">
              <a:buFont typeface="Wingdings" pitchFamily="2" charset="2"/>
              <a:buChar char="ü"/>
            </a:pPr>
            <a:endParaRPr lang="it-IT" sz="2400" dirty="0" smtClean="0">
              <a:latin typeface="Palatino Linotype" pitchFamily="18" charset="0"/>
            </a:endParaRPr>
          </a:p>
          <a:p>
            <a:pPr marL="627063" indent="-271463" algn="just">
              <a:buFont typeface="Wingdings" pitchFamily="2" charset="2"/>
              <a:buChar char="ü"/>
            </a:pPr>
            <a:endParaRPr lang="it-IT" sz="2400" dirty="0" smtClean="0">
              <a:latin typeface="Palatino Linotype" pitchFamily="18" charset="0"/>
            </a:endParaRPr>
          </a:p>
          <a:p>
            <a:pPr algn="just">
              <a:buFont typeface="Wingdings" pitchFamily="2" charset="2"/>
              <a:buChar char="v"/>
            </a:pPr>
            <a:endParaRPr lang="it-IT" sz="2400" dirty="0" smtClean="0">
              <a:latin typeface="Palatino Linotype" pitchFamily="18" charset="0"/>
            </a:endParaRPr>
          </a:p>
          <a:p>
            <a:pPr algn="just"/>
            <a:endParaRPr lang="it-IT" sz="2400" dirty="0" smtClean="0"/>
          </a:p>
          <a:p>
            <a:pPr algn="just"/>
            <a:endParaRPr lang="it-IT" sz="2400" dirty="0" smtClean="0"/>
          </a:p>
          <a:p>
            <a:pPr algn="just">
              <a:buFont typeface="Wingdings" pitchFamily="2" charset="2"/>
              <a:buChar char="ü"/>
            </a:pPr>
            <a:endParaRPr lang="it-IT" sz="2200" dirty="0" smtClean="0">
              <a:latin typeface="Palatino Linotype" pitchFamily="18" charset="0"/>
            </a:endParaRPr>
          </a:p>
          <a:p>
            <a:pPr algn="just">
              <a:buFontTx/>
              <a:buNone/>
              <a:defRPr/>
            </a:pPr>
            <a:endParaRPr lang="it-IT" sz="2400" dirty="0" smtClean="0">
              <a:latin typeface="Palatino Linotype" pitchFamily="18" charset="0"/>
            </a:endParaRPr>
          </a:p>
          <a:p>
            <a:pPr algn="just">
              <a:buFontTx/>
              <a:buNone/>
              <a:defRPr/>
            </a:pPr>
            <a:endParaRPr lang="it-IT" sz="1050" dirty="0" smtClean="0">
              <a:latin typeface="Palatino Linotype" pitchFamily="18" charset="0"/>
            </a:endParaRPr>
          </a:p>
          <a:p>
            <a:pPr algn="just">
              <a:buNone/>
            </a:pPr>
            <a:endParaRPr lang="it-IT" dirty="0">
              <a:latin typeface="Palatino Linotype" pitchFamily="18" charset="0"/>
            </a:endParaRPr>
          </a:p>
        </p:txBody>
      </p:sp>
    </p:spTree>
    <p:extLst>
      <p:ext uri="{BB962C8B-B14F-4D97-AF65-F5344CB8AC3E}">
        <p14:creationId xmlns:p14="http://schemas.microsoft.com/office/powerpoint/2010/main" val="354846708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3076</TotalTime>
  <Words>1581</Words>
  <Application>Microsoft Office PowerPoint</Application>
  <PresentationFormat>Presentazione su schermo (4:3)</PresentationFormat>
  <Paragraphs>166</Paragraphs>
  <Slides>19</Slides>
  <Notes>18</Notes>
  <HiddenSlides>0</HiddenSlides>
  <MMClips>0</MMClips>
  <ScaleCrop>false</ScaleCrop>
  <HeadingPairs>
    <vt:vector size="4" baseType="variant">
      <vt:variant>
        <vt:lpstr>Tema</vt:lpstr>
      </vt:variant>
      <vt:variant>
        <vt:i4>2</vt:i4>
      </vt:variant>
      <vt:variant>
        <vt:lpstr>Titoli diapositive</vt:lpstr>
      </vt:variant>
      <vt:variant>
        <vt:i4>19</vt:i4>
      </vt:variant>
    </vt:vector>
  </HeadingPairs>
  <TitlesOfParts>
    <vt:vector size="21" baseType="lpstr">
      <vt:lpstr>1_Tema di Office</vt:lpstr>
      <vt:lpstr>Equinozio</vt:lpstr>
      <vt:lpstr>   </vt:lpstr>
      <vt:lpstr>AVA – l’impatto sulle Università </vt:lpstr>
      <vt:lpstr>AVA – le critiche: cosa si sente dire</vt:lpstr>
      <vt:lpstr>AVA – il nucleo del problema</vt:lpstr>
      <vt:lpstr>AVA 2 – la genesi</vt:lpstr>
      <vt:lpstr>AVA 2 – le novità</vt:lpstr>
      <vt:lpstr>AVA 2 – le novità</vt:lpstr>
      <vt:lpstr>AVA 2 – le novità</vt:lpstr>
      <vt:lpstr>AVA 2 – considerazioni conclusive – punti di forza</vt:lpstr>
      <vt:lpstr>AVA 2 – considerazioni conclusive – punti di forza</vt:lpstr>
      <vt:lpstr>AVA 2 – considerazioni conclusive- criticità</vt:lpstr>
      <vt:lpstr>AVA 2 – considerazioni conclusive - criticità</vt:lpstr>
      <vt:lpstr>AVA 2 – considerazioni conclusive - criticità</vt:lpstr>
      <vt:lpstr>AVA 2 – considerazioni conclusive - criticità</vt:lpstr>
      <vt:lpstr>AVA 2 – considerazioni conclusive - criticità</vt:lpstr>
      <vt:lpstr>AVA 2 – considerazioni conclusive - criticità</vt:lpstr>
      <vt:lpstr>AVA 2 – considerazioni conclusive - criticità</vt:lpstr>
      <vt:lpstr>AVA 2 – considerazioni conclusive - criticità</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dc:title>
  <dc:creator>Enza Vallario</dc:creator>
  <cp:lastModifiedBy>Piero</cp:lastModifiedBy>
  <cp:revision>379</cp:revision>
  <cp:lastPrinted>2016-09-30T11:55:36Z</cp:lastPrinted>
  <dcterms:created xsi:type="dcterms:W3CDTF">2016-09-25T11:39:45Z</dcterms:created>
  <dcterms:modified xsi:type="dcterms:W3CDTF">2016-10-09T21:21:35Z</dcterms:modified>
</cp:coreProperties>
</file>