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22" r:id="rId3"/>
    <p:sldId id="329" r:id="rId4"/>
    <p:sldId id="330" r:id="rId5"/>
    <p:sldId id="323" r:id="rId6"/>
    <p:sldId id="320" r:id="rId7"/>
    <p:sldId id="331" r:id="rId8"/>
    <p:sldId id="312" r:id="rId9"/>
    <p:sldId id="325" r:id="rId10"/>
    <p:sldId id="327" r:id="rId11"/>
    <p:sldId id="326" r:id="rId12"/>
    <p:sldId id="321" r:id="rId13"/>
    <p:sldId id="318" r:id="rId14"/>
    <p:sldId id="324" r:id="rId15"/>
    <p:sldId id="319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a Arnaboldi" initials="MA" lastIdx="1" clrIdx="0">
    <p:extLst>
      <p:ext uri="{19B8F6BF-5375-455C-9EA6-DF929625EA0E}">
        <p15:presenceInfo xmlns:p15="http://schemas.microsoft.com/office/powerpoint/2012/main" userId="Michela Arnabol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E699"/>
    <a:srgbClr val="7BF990"/>
    <a:srgbClr val="FFA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AF9077-55F4-4752-A4EF-F12D20E3757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21C0190-349A-40F3-9AC7-362BAE48FBBE}">
      <dgm:prSet phldrT="[Testo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it-IT" sz="2000" b="1" dirty="0" smtClean="0">
              <a:solidFill>
                <a:srgbClr val="002060"/>
              </a:solidFill>
            </a:rPr>
            <a:t>Strategia</a:t>
          </a:r>
          <a:endParaRPr lang="it-IT" sz="2000" b="1" dirty="0">
            <a:solidFill>
              <a:srgbClr val="002060"/>
            </a:solidFill>
          </a:endParaRPr>
        </a:p>
      </dgm:t>
    </dgm:pt>
    <dgm:pt modelId="{4A9350B4-1EFB-4932-A774-028FCC9D7AEC}" type="parTrans" cxnId="{2DF1E3A3-6621-46E9-AB97-59311B378EF9}">
      <dgm:prSet/>
      <dgm:spPr/>
      <dgm:t>
        <a:bodyPr/>
        <a:lstStyle/>
        <a:p>
          <a:endParaRPr lang="it-IT" sz="2400" b="1"/>
        </a:p>
      </dgm:t>
    </dgm:pt>
    <dgm:pt modelId="{5D217C07-3577-4F5B-8549-2055D3E6DC2A}" type="sibTrans" cxnId="{2DF1E3A3-6621-46E9-AB97-59311B378EF9}">
      <dgm:prSet/>
      <dgm:spPr/>
      <dgm:t>
        <a:bodyPr/>
        <a:lstStyle/>
        <a:p>
          <a:endParaRPr lang="it-IT" sz="2400" b="1"/>
        </a:p>
      </dgm:t>
    </dgm:pt>
    <dgm:pt modelId="{D3D4BB47-5F36-4719-A6FF-88FCF45D5A31}">
      <dgm:prSet phldrT="[Testo]" custT="1"/>
      <dgm:spPr>
        <a:solidFill>
          <a:schemeClr val="accent6">
            <a:lumMod val="75000"/>
          </a:schemeClr>
        </a:solidFill>
      </dgm:spPr>
      <dgm:t>
        <a:bodyPr lIns="0" tIns="0" rIns="0" bIns="0"/>
        <a:lstStyle/>
        <a:p>
          <a:r>
            <a:rPr lang="it-IT" sz="1800" b="1" dirty="0" smtClean="0"/>
            <a:t>Diagnostica</a:t>
          </a:r>
          <a:endParaRPr lang="it-IT" sz="1800" b="1" dirty="0"/>
        </a:p>
      </dgm:t>
    </dgm:pt>
    <dgm:pt modelId="{BDA43FA8-B2F8-4586-B887-B29BCEA71F11}" type="parTrans" cxnId="{4B685880-4035-4B5A-8514-678D55348F0D}">
      <dgm:prSet custT="1"/>
      <dgm:spPr/>
      <dgm:t>
        <a:bodyPr/>
        <a:lstStyle/>
        <a:p>
          <a:endParaRPr lang="it-IT" sz="700" b="1"/>
        </a:p>
      </dgm:t>
    </dgm:pt>
    <dgm:pt modelId="{EC5E684B-27E8-4FA3-B6A0-A081342BAB2C}" type="sibTrans" cxnId="{4B685880-4035-4B5A-8514-678D55348F0D}">
      <dgm:prSet/>
      <dgm:spPr/>
      <dgm:t>
        <a:bodyPr/>
        <a:lstStyle/>
        <a:p>
          <a:endParaRPr lang="it-IT" sz="2400" b="1"/>
        </a:p>
      </dgm:t>
    </dgm:pt>
    <dgm:pt modelId="{4A8EC0FC-AB21-406D-9D0F-A52483422CFC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2000" b="1" dirty="0" smtClean="0"/>
            <a:t>Vincoli</a:t>
          </a:r>
          <a:endParaRPr lang="it-IT" sz="2000" b="1" dirty="0"/>
        </a:p>
      </dgm:t>
    </dgm:pt>
    <dgm:pt modelId="{E89F7F87-1C29-4584-91E6-AA33A9B8B098}" type="parTrans" cxnId="{FDFFC22A-255A-4523-8EDB-9B8B91C0617A}">
      <dgm:prSet custT="1"/>
      <dgm:spPr/>
      <dgm:t>
        <a:bodyPr/>
        <a:lstStyle/>
        <a:p>
          <a:endParaRPr lang="it-IT" sz="700" b="1"/>
        </a:p>
      </dgm:t>
    </dgm:pt>
    <dgm:pt modelId="{72F8BAF8-103D-49DF-8BE6-F13DFBAE1172}" type="sibTrans" cxnId="{FDFFC22A-255A-4523-8EDB-9B8B91C0617A}">
      <dgm:prSet/>
      <dgm:spPr/>
      <dgm:t>
        <a:bodyPr/>
        <a:lstStyle/>
        <a:p>
          <a:endParaRPr lang="it-IT" sz="2400" b="1"/>
        </a:p>
      </dgm:t>
    </dgm:pt>
    <dgm:pt modelId="{01250A30-8591-422B-9CA5-A6AE2EF5958C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>
              <a:solidFill>
                <a:srgbClr val="C00000"/>
              </a:solidFill>
            </a:rPr>
            <a:t>Valori</a:t>
          </a:r>
          <a:endParaRPr lang="it-IT" sz="1800" b="1" dirty="0">
            <a:solidFill>
              <a:srgbClr val="C00000"/>
            </a:solidFill>
          </a:endParaRPr>
        </a:p>
      </dgm:t>
    </dgm:pt>
    <dgm:pt modelId="{5FB1A96C-F0B9-473C-B04E-BC4D422D4444}" type="parTrans" cxnId="{D376226D-45EB-4B46-9BDE-BFD9D7C17B2E}">
      <dgm:prSet custT="1"/>
      <dgm:spPr/>
      <dgm:t>
        <a:bodyPr/>
        <a:lstStyle/>
        <a:p>
          <a:endParaRPr lang="it-IT" sz="700" b="1"/>
        </a:p>
      </dgm:t>
    </dgm:pt>
    <dgm:pt modelId="{AAECCDAF-4D0B-41EF-9452-74B92C41EBBA}" type="sibTrans" cxnId="{D376226D-45EB-4B46-9BDE-BFD9D7C17B2E}">
      <dgm:prSet/>
      <dgm:spPr/>
      <dgm:t>
        <a:bodyPr/>
        <a:lstStyle/>
        <a:p>
          <a:endParaRPr lang="it-IT" sz="2400" b="1"/>
        </a:p>
      </dgm:t>
    </dgm:pt>
    <dgm:pt modelId="{9C91F4C3-E949-45DE-A77B-B236FEF1B304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800" b="1" dirty="0" smtClean="0">
              <a:solidFill>
                <a:srgbClr val="C00000"/>
              </a:solidFill>
            </a:rPr>
            <a:t>Interazione</a:t>
          </a:r>
        </a:p>
      </dgm:t>
    </dgm:pt>
    <dgm:pt modelId="{E9F0E037-B7AA-4DA0-AAB5-66E3318E483C}" type="parTrans" cxnId="{7D5AF0B9-9D2F-4410-BDD7-52448880605B}">
      <dgm:prSet custT="1"/>
      <dgm:spPr/>
      <dgm:t>
        <a:bodyPr/>
        <a:lstStyle/>
        <a:p>
          <a:endParaRPr lang="it-IT" sz="700" b="1"/>
        </a:p>
      </dgm:t>
    </dgm:pt>
    <dgm:pt modelId="{34BFB9A1-10F9-42DE-A7AA-48F467B3C308}" type="sibTrans" cxnId="{7D5AF0B9-9D2F-4410-BDD7-52448880605B}">
      <dgm:prSet/>
      <dgm:spPr/>
      <dgm:t>
        <a:bodyPr/>
        <a:lstStyle/>
        <a:p>
          <a:endParaRPr lang="it-IT" sz="2400" b="1"/>
        </a:p>
      </dgm:t>
    </dgm:pt>
    <dgm:pt modelId="{71F63243-4AD8-413B-9FF0-6FF976C37D8E}" type="pres">
      <dgm:prSet presAssocID="{86AF9077-55F4-4752-A4EF-F12D20E375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9AE6B22-AE28-4CF8-B06B-7E185EC9EC17}" type="pres">
      <dgm:prSet presAssocID="{921C0190-349A-40F3-9AC7-362BAE48FBBE}" presName="centerShape" presStyleLbl="node0" presStyleIdx="0" presStyleCnt="1" custScaleX="111725"/>
      <dgm:spPr/>
      <dgm:t>
        <a:bodyPr/>
        <a:lstStyle/>
        <a:p>
          <a:endParaRPr lang="it-IT"/>
        </a:p>
      </dgm:t>
    </dgm:pt>
    <dgm:pt modelId="{285FE52A-1C41-4014-BD7B-96BE467AEA6B}" type="pres">
      <dgm:prSet presAssocID="{BDA43FA8-B2F8-4586-B887-B29BCEA71F11}" presName="Name9" presStyleLbl="parChTrans1D2" presStyleIdx="0" presStyleCnt="4"/>
      <dgm:spPr/>
      <dgm:t>
        <a:bodyPr/>
        <a:lstStyle/>
        <a:p>
          <a:endParaRPr lang="it-IT"/>
        </a:p>
      </dgm:t>
    </dgm:pt>
    <dgm:pt modelId="{68E63CA3-BBFF-4708-88DE-C189B730EE76}" type="pres">
      <dgm:prSet presAssocID="{BDA43FA8-B2F8-4586-B887-B29BCEA71F11}" presName="connTx" presStyleLbl="parChTrans1D2" presStyleIdx="0" presStyleCnt="4"/>
      <dgm:spPr/>
      <dgm:t>
        <a:bodyPr/>
        <a:lstStyle/>
        <a:p>
          <a:endParaRPr lang="it-IT"/>
        </a:p>
      </dgm:t>
    </dgm:pt>
    <dgm:pt modelId="{6E53EEEE-9A89-4F64-9F9D-B23DF534B79A}" type="pres">
      <dgm:prSet presAssocID="{D3D4BB47-5F36-4719-A6FF-88FCF45D5A3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6D432E-D098-4B95-93BF-2E70D2486B05}" type="pres">
      <dgm:prSet presAssocID="{E89F7F87-1C29-4584-91E6-AA33A9B8B098}" presName="Name9" presStyleLbl="parChTrans1D2" presStyleIdx="1" presStyleCnt="4"/>
      <dgm:spPr/>
      <dgm:t>
        <a:bodyPr/>
        <a:lstStyle/>
        <a:p>
          <a:endParaRPr lang="it-IT"/>
        </a:p>
      </dgm:t>
    </dgm:pt>
    <dgm:pt modelId="{BC6F0F65-6502-4842-8E84-5305D2855FCA}" type="pres">
      <dgm:prSet presAssocID="{E89F7F87-1C29-4584-91E6-AA33A9B8B098}" presName="connTx" presStyleLbl="parChTrans1D2" presStyleIdx="1" presStyleCnt="4"/>
      <dgm:spPr/>
      <dgm:t>
        <a:bodyPr/>
        <a:lstStyle/>
        <a:p>
          <a:endParaRPr lang="it-IT"/>
        </a:p>
      </dgm:t>
    </dgm:pt>
    <dgm:pt modelId="{52BA3470-4092-4CE5-8E92-5197FE789CE5}" type="pres">
      <dgm:prSet presAssocID="{4A8EC0FC-AB21-406D-9D0F-A52483422CF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3671331-0F92-4490-A993-274E6303D7A2}" type="pres">
      <dgm:prSet presAssocID="{5FB1A96C-F0B9-473C-B04E-BC4D422D4444}" presName="Name9" presStyleLbl="parChTrans1D2" presStyleIdx="2" presStyleCnt="4"/>
      <dgm:spPr/>
      <dgm:t>
        <a:bodyPr/>
        <a:lstStyle/>
        <a:p>
          <a:endParaRPr lang="it-IT"/>
        </a:p>
      </dgm:t>
    </dgm:pt>
    <dgm:pt modelId="{6BC2B931-F7BB-4A14-8921-1678985A7CE9}" type="pres">
      <dgm:prSet presAssocID="{5FB1A96C-F0B9-473C-B04E-BC4D422D4444}" presName="connTx" presStyleLbl="parChTrans1D2" presStyleIdx="2" presStyleCnt="4"/>
      <dgm:spPr/>
      <dgm:t>
        <a:bodyPr/>
        <a:lstStyle/>
        <a:p>
          <a:endParaRPr lang="it-IT"/>
        </a:p>
      </dgm:t>
    </dgm:pt>
    <dgm:pt modelId="{EDE86AAB-7BD1-4E6D-9E1D-CB21C3FF4F92}" type="pres">
      <dgm:prSet presAssocID="{01250A30-8591-422B-9CA5-A6AE2EF595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83AF32-8D51-4C1B-A3B8-37C5A8C0886D}" type="pres">
      <dgm:prSet presAssocID="{E9F0E037-B7AA-4DA0-AAB5-66E3318E483C}" presName="Name9" presStyleLbl="parChTrans1D2" presStyleIdx="3" presStyleCnt="4"/>
      <dgm:spPr/>
      <dgm:t>
        <a:bodyPr/>
        <a:lstStyle/>
        <a:p>
          <a:endParaRPr lang="it-IT"/>
        </a:p>
      </dgm:t>
    </dgm:pt>
    <dgm:pt modelId="{3DDE7070-D3DD-46F7-A13A-3FE2F79E46BD}" type="pres">
      <dgm:prSet presAssocID="{E9F0E037-B7AA-4DA0-AAB5-66E3318E483C}" presName="connTx" presStyleLbl="parChTrans1D2" presStyleIdx="3" presStyleCnt="4"/>
      <dgm:spPr/>
      <dgm:t>
        <a:bodyPr/>
        <a:lstStyle/>
        <a:p>
          <a:endParaRPr lang="it-IT"/>
        </a:p>
      </dgm:t>
    </dgm:pt>
    <dgm:pt modelId="{36046374-688B-4CB4-8248-240519EF3F25}" type="pres">
      <dgm:prSet presAssocID="{9C91F4C3-E949-45DE-A77B-B236FEF1B30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75A66A5-4033-4C17-A809-D2497178153D}" type="presOf" srcId="{E89F7F87-1C29-4584-91E6-AA33A9B8B098}" destId="{BC6F0F65-6502-4842-8E84-5305D2855FCA}" srcOrd="1" destOrd="0" presId="urn:microsoft.com/office/officeart/2005/8/layout/radial1"/>
    <dgm:cxn modelId="{BD3D7ECF-3325-4DF9-B399-88A9409A8D49}" type="presOf" srcId="{5FB1A96C-F0B9-473C-B04E-BC4D422D4444}" destId="{6BC2B931-F7BB-4A14-8921-1678985A7CE9}" srcOrd="1" destOrd="0" presId="urn:microsoft.com/office/officeart/2005/8/layout/radial1"/>
    <dgm:cxn modelId="{4B21BD84-D4DD-43A4-937D-EAA942C6C112}" type="presOf" srcId="{4A8EC0FC-AB21-406D-9D0F-A52483422CFC}" destId="{52BA3470-4092-4CE5-8E92-5197FE789CE5}" srcOrd="0" destOrd="0" presId="urn:microsoft.com/office/officeart/2005/8/layout/radial1"/>
    <dgm:cxn modelId="{548AA3B8-F8F0-470B-BF0B-D8617D25197A}" type="presOf" srcId="{5FB1A96C-F0B9-473C-B04E-BC4D422D4444}" destId="{D3671331-0F92-4490-A993-274E6303D7A2}" srcOrd="0" destOrd="0" presId="urn:microsoft.com/office/officeart/2005/8/layout/radial1"/>
    <dgm:cxn modelId="{DE339228-86FD-471F-BB25-BAF82C492330}" type="presOf" srcId="{01250A30-8591-422B-9CA5-A6AE2EF5958C}" destId="{EDE86AAB-7BD1-4E6D-9E1D-CB21C3FF4F92}" srcOrd="0" destOrd="0" presId="urn:microsoft.com/office/officeart/2005/8/layout/radial1"/>
    <dgm:cxn modelId="{D376226D-45EB-4B46-9BDE-BFD9D7C17B2E}" srcId="{921C0190-349A-40F3-9AC7-362BAE48FBBE}" destId="{01250A30-8591-422B-9CA5-A6AE2EF5958C}" srcOrd="2" destOrd="0" parTransId="{5FB1A96C-F0B9-473C-B04E-BC4D422D4444}" sibTransId="{AAECCDAF-4D0B-41EF-9452-74B92C41EBBA}"/>
    <dgm:cxn modelId="{311F4EE6-6B41-431A-B36C-A0AB05A2451B}" type="presOf" srcId="{E89F7F87-1C29-4584-91E6-AA33A9B8B098}" destId="{506D432E-D098-4B95-93BF-2E70D2486B05}" srcOrd="0" destOrd="0" presId="urn:microsoft.com/office/officeart/2005/8/layout/radial1"/>
    <dgm:cxn modelId="{478CD8CC-9BF9-4ABE-B4DB-430A74549AFA}" type="presOf" srcId="{BDA43FA8-B2F8-4586-B887-B29BCEA71F11}" destId="{68E63CA3-BBFF-4708-88DE-C189B730EE76}" srcOrd="1" destOrd="0" presId="urn:microsoft.com/office/officeart/2005/8/layout/radial1"/>
    <dgm:cxn modelId="{741717CF-F8C4-4CDE-9BF0-016AE2F164F9}" type="presOf" srcId="{921C0190-349A-40F3-9AC7-362BAE48FBBE}" destId="{A9AE6B22-AE28-4CF8-B06B-7E185EC9EC17}" srcOrd="0" destOrd="0" presId="urn:microsoft.com/office/officeart/2005/8/layout/radial1"/>
    <dgm:cxn modelId="{FDFFC22A-255A-4523-8EDB-9B8B91C0617A}" srcId="{921C0190-349A-40F3-9AC7-362BAE48FBBE}" destId="{4A8EC0FC-AB21-406D-9D0F-A52483422CFC}" srcOrd="1" destOrd="0" parTransId="{E89F7F87-1C29-4584-91E6-AA33A9B8B098}" sibTransId="{72F8BAF8-103D-49DF-8BE6-F13DFBAE1172}"/>
    <dgm:cxn modelId="{AB9B84E3-8019-45C1-A485-75DEAB427F6F}" type="presOf" srcId="{E9F0E037-B7AA-4DA0-AAB5-66E3318E483C}" destId="{3DDE7070-D3DD-46F7-A13A-3FE2F79E46BD}" srcOrd="1" destOrd="0" presId="urn:microsoft.com/office/officeart/2005/8/layout/radial1"/>
    <dgm:cxn modelId="{4B685880-4035-4B5A-8514-678D55348F0D}" srcId="{921C0190-349A-40F3-9AC7-362BAE48FBBE}" destId="{D3D4BB47-5F36-4719-A6FF-88FCF45D5A31}" srcOrd="0" destOrd="0" parTransId="{BDA43FA8-B2F8-4586-B887-B29BCEA71F11}" sibTransId="{EC5E684B-27E8-4FA3-B6A0-A081342BAB2C}"/>
    <dgm:cxn modelId="{F65F7A37-28C9-4DC2-ABA5-1AFFF610EF11}" type="presOf" srcId="{D3D4BB47-5F36-4719-A6FF-88FCF45D5A31}" destId="{6E53EEEE-9A89-4F64-9F9D-B23DF534B79A}" srcOrd="0" destOrd="0" presId="urn:microsoft.com/office/officeart/2005/8/layout/radial1"/>
    <dgm:cxn modelId="{414BFB31-70C3-4928-BA4E-1F3B74746098}" type="presOf" srcId="{9C91F4C3-E949-45DE-A77B-B236FEF1B304}" destId="{36046374-688B-4CB4-8248-240519EF3F25}" srcOrd="0" destOrd="0" presId="urn:microsoft.com/office/officeart/2005/8/layout/radial1"/>
    <dgm:cxn modelId="{2DF1E3A3-6621-46E9-AB97-59311B378EF9}" srcId="{86AF9077-55F4-4752-A4EF-F12D20E3757B}" destId="{921C0190-349A-40F3-9AC7-362BAE48FBBE}" srcOrd="0" destOrd="0" parTransId="{4A9350B4-1EFB-4932-A774-028FCC9D7AEC}" sibTransId="{5D217C07-3577-4F5B-8549-2055D3E6DC2A}"/>
    <dgm:cxn modelId="{F8118C2E-DEAB-4CB2-BF03-A645E0B96ECF}" type="presOf" srcId="{BDA43FA8-B2F8-4586-B887-B29BCEA71F11}" destId="{285FE52A-1C41-4014-BD7B-96BE467AEA6B}" srcOrd="0" destOrd="0" presId="urn:microsoft.com/office/officeart/2005/8/layout/radial1"/>
    <dgm:cxn modelId="{A6AF843D-1F5A-4F4F-9935-4FF29EED090E}" type="presOf" srcId="{E9F0E037-B7AA-4DA0-AAB5-66E3318E483C}" destId="{A883AF32-8D51-4C1B-A3B8-37C5A8C0886D}" srcOrd="0" destOrd="0" presId="urn:microsoft.com/office/officeart/2005/8/layout/radial1"/>
    <dgm:cxn modelId="{2D121A2A-65DE-4D3A-B211-4EFD237A65AC}" type="presOf" srcId="{86AF9077-55F4-4752-A4EF-F12D20E3757B}" destId="{71F63243-4AD8-413B-9FF0-6FF976C37D8E}" srcOrd="0" destOrd="0" presId="urn:microsoft.com/office/officeart/2005/8/layout/radial1"/>
    <dgm:cxn modelId="{7D5AF0B9-9D2F-4410-BDD7-52448880605B}" srcId="{921C0190-349A-40F3-9AC7-362BAE48FBBE}" destId="{9C91F4C3-E949-45DE-A77B-B236FEF1B304}" srcOrd="3" destOrd="0" parTransId="{E9F0E037-B7AA-4DA0-AAB5-66E3318E483C}" sibTransId="{34BFB9A1-10F9-42DE-A7AA-48F467B3C308}"/>
    <dgm:cxn modelId="{EEA9CCD3-4960-422A-9544-76B67AEDD625}" type="presParOf" srcId="{71F63243-4AD8-413B-9FF0-6FF976C37D8E}" destId="{A9AE6B22-AE28-4CF8-B06B-7E185EC9EC17}" srcOrd="0" destOrd="0" presId="urn:microsoft.com/office/officeart/2005/8/layout/radial1"/>
    <dgm:cxn modelId="{D4EA3E83-DF4D-4898-9090-EAA4AE40A1E9}" type="presParOf" srcId="{71F63243-4AD8-413B-9FF0-6FF976C37D8E}" destId="{285FE52A-1C41-4014-BD7B-96BE467AEA6B}" srcOrd="1" destOrd="0" presId="urn:microsoft.com/office/officeart/2005/8/layout/radial1"/>
    <dgm:cxn modelId="{1B11A515-54A4-47B4-BB8D-7C7D8957A998}" type="presParOf" srcId="{285FE52A-1C41-4014-BD7B-96BE467AEA6B}" destId="{68E63CA3-BBFF-4708-88DE-C189B730EE76}" srcOrd="0" destOrd="0" presId="urn:microsoft.com/office/officeart/2005/8/layout/radial1"/>
    <dgm:cxn modelId="{370C994D-A46D-4104-B75F-7EB29D2C0714}" type="presParOf" srcId="{71F63243-4AD8-413B-9FF0-6FF976C37D8E}" destId="{6E53EEEE-9A89-4F64-9F9D-B23DF534B79A}" srcOrd="2" destOrd="0" presId="urn:microsoft.com/office/officeart/2005/8/layout/radial1"/>
    <dgm:cxn modelId="{4C3B6966-51DE-445C-9BC3-B37953616757}" type="presParOf" srcId="{71F63243-4AD8-413B-9FF0-6FF976C37D8E}" destId="{506D432E-D098-4B95-93BF-2E70D2486B05}" srcOrd="3" destOrd="0" presId="urn:microsoft.com/office/officeart/2005/8/layout/radial1"/>
    <dgm:cxn modelId="{2049D845-B83D-4DC5-838D-AABB332D406E}" type="presParOf" srcId="{506D432E-D098-4B95-93BF-2E70D2486B05}" destId="{BC6F0F65-6502-4842-8E84-5305D2855FCA}" srcOrd="0" destOrd="0" presId="urn:microsoft.com/office/officeart/2005/8/layout/radial1"/>
    <dgm:cxn modelId="{6859A142-C9A3-4495-B849-909E437AD105}" type="presParOf" srcId="{71F63243-4AD8-413B-9FF0-6FF976C37D8E}" destId="{52BA3470-4092-4CE5-8E92-5197FE789CE5}" srcOrd="4" destOrd="0" presId="urn:microsoft.com/office/officeart/2005/8/layout/radial1"/>
    <dgm:cxn modelId="{DBA3F26E-322A-432B-8330-1CB9B6BD280F}" type="presParOf" srcId="{71F63243-4AD8-413B-9FF0-6FF976C37D8E}" destId="{D3671331-0F92-4490-A993-274E6303D7A2}" srcOrd="5" destOrd="0" presId="urn:microsoft.com/office/officeart/2005/8/layout/radial1"/>
    <dgm:cxn modelId="{DB98FDA5-9C8E-492E-9F2D-2A12666E7517}" type="presParOf" srcId="{D3671331-0F92-4490-A993-274E6303D7A2}" destId="{6BC2B931-F7BB-4A14-8921-1678985A7CE9}" srcOrd="0" destOrd="0" presId="urn:microsoft.com/office/officeart/2005/8/layout/radial1"/>
    <dgm:cxn modelId="{CCD9B429-5D32-4B23-B2B6-D5FFD7F4880E}" type="presParOf" srcId="{71F63243-4AD8-413B-9FF0-6FF976C37D8E}" destId="{EDE86AAB-7BD1-4E6D-9E1D-CB21C3FF4F92}" srcOrd="6" destOrd="0" presId="urn:microsoft.com/office/officeart/2005/8/layout/radial1"/>
    <dgm:cxn modelId="{FBE7C1AD-25DE-43AF-8E4F-B8D7BEA80458}" type="presParOf" srcId="{71F63243-4AD8-413B-9FF0-6FF976C37D8E}" destId="{A883AF32-8D51-4C1B-A3B8-37C5A8C0886D}" srcOrd="7" destOrd="0" presId="urn:microsoft.com/office/officeart/2005/8/layout/radial1"/>
    <dgm:cxn modelId="{7FEF4E75-8F5E-4503-8922-E6B98794457A}" type="presParOf" srcId="{A883AF32-8D51-4C1B-A3B8-37C5A8C0886D}" destId="{3DDE7070-D3DD-46F7-A13A-3FE2F79E46BD}" srcOrd="0" destOrd="0" presId="urn:microsoft.com/office/officeart/2005/8/layout/radial1"/>
    <dgm:cxn modelId="{A64D4CD2-929E-4DF6-96BC-33F8264ADB8F}" type="presParOf" srcId="{71F63243-4AD8-413B-9FF0-6FF976C37D8E}" destId="{36046374-688B-4CB4-8248-240519EF3F2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E6B22-AE28-4CF8-B06B-7E185EC9EC17}">
      <dsp:nvSpPr>
        <dsp:cNvPr id="0" name=""/>
        <dsp:cNvSpPr/>
      </dsp:nvSpPr>
      <dsp:spPr>
        <a:xfrm>
          <a:off x="3762780" y="2115170"/>
          <a:ext cx="1796238" cy="1607731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2060"/>
              </a:solidFill>
            </a:rPr>
            <a:t>Strategia</a:t>
          </a:r>
          <a:endParaRPr lang="it-IT" sz="2000" b="1" kern="1200" dirty="0">
            <a:solidFill>
              <a:srgbClr val="002060"/>
            </a:solidFill>
          </a:endParaRPr>
        </a:p>
      </dsp:txBody>
      <dsp:txXfrm>
        <a:off x="4025833" y="2350617"/>
        <a:ext cx="1270132" cy="1136837"/>
      </dsp:txXfrm>
    </dsp:sp>
    <dsp:sp modelId="{285FE52A-1C41-4014-BD7B-96BE467AEA6B}">
      <dsp:nvSpPr>
        <dsp:cNvPr id="0" name=""/>
        <dsp:cNvSpPr/>
      </dsp:nvSpPr>
      <dsp:spPr>
        <a:xfrm rot="16200000">
          <a:off x="4418047" y="1856795"/>
          <a:ext cx="485705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485705" y="15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4648757" y="1860174"/>
        <a:ext cx="24285" cy="24285"/>
      </dsp:txXfrm>
    </dsp:sp>
    <dsp:sp modelId="{6E53EEEE-9A89-4F64-9F9D-B23DF534B79A}">
      <dsp:nvSpPr>
        <dsp:cNvPr id="0" name=""/>
        <dsp:cNvSpPr/>
      </dsp:nvSpPr>
      <dsp:spPr>
        <a:xfrm>
          <a:off x="3857034" y="21733"/>
          <a:ext cx="1607731" cy="1607731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Diagnostica</a:t>
          </a:r>
          <a:endParaRPr lang="it-IT" sz="1800" b="1" kern="1200" dirty="0"/>
        </a:p>
      </dsp:txBody>
      <dsp:txXfrm>
        <a:off x="4092481" y="257180"/>
        <a:ext cx="1136837" cy="1136837"/>
      </dsp:txXfrm>
    </dsp:sp>
    <dsp:sp modelId="{506D432E-D098-4B95-93BF-2E70D2486B05}">
      <dsp:nvSpPr>
        <dsp:cNvPr id="0" name=""/>
        <dsp:cNvSpPr/>
      </dsp:nvSpPr>
      <dsp:spPr>
        <a:xfrm>
          <a:off x="5559019" y="2903513"/>
          <a:ext cx="391451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391451" y="15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5744958" y="2909249"/>
        <a:ext cx="19572" cy="19572"/>
      </dsp:txXfrm>
    </dsp:sp>
    <dsp:sp modelId="{52BA3470-4092-4CE5-8E92-5197FE789CE5}">
      <dsp:nvSpPr>
        <dsp:cNvPr id="0" name=""/>
        <dsp:cNvSpPr/>
      </dsp:nvSpPr>
      <dsp:spPr>
        <a:xfrm>
          <a:off x="5950470" y="2115170"/>
          <a:ext cx="1607731" cy="1607731"/>
        </a:xfrm>
        <a:prstGeom prst="ellipse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Vincoli</a:t>
          </a:r>
          <a:endParaRPr lang="it-IT" sz="2000" b="1" kern="1200" dirty="0"/>
        </a:p>
      </dsp:txBody>
      <dsp:txXfrm>
        <a:off x="6185917" y="2350617"/>
        <a:ext cx="1136837" cy="1136837"/>
      </dsp:txXfrm>
    </dsp:sp>
    <dsp:sp modelId="{D3671331-0F92-4490-A993-274E6303D7A2}">
      <dsp:nvSpPr>
        <dsp:cNvPr id="0" name=""/>
        <dsp:cNvSpPr/>
      </dsp:nvSpPr>
      <dsp:spPr>
        <a:xfrm rot="5400000">
          <a:off x="4418047" y="3950232"/>
          <a:ext cx="485705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485705" y="15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>
        <a:off x="4648757" y="3953611"/>
        <a:ext cx="24285" cy="24285"/>
      </dsp:txXfrm>
    </dsp:sp>
    <dsp:sp modelId="{EDE86AAB-7BD1-4E6D-9E1D-CB21C3FF4F92}">
      <dsp:nvSpPr>
        <dsp:cNvPr id="0" name=""/>
        <dsp:cNvSpPr/>
      </dsp:nvSpPr>
      <dsp:spPr>
        <a:xfrm>
          <a:off x="3857034" y="4208606"/>
          <a:ext cx="1607731" cy="1607731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C00000"/>
              </a:solidFill>
            </a:rPr>
            <a:t>Valori</a:t>
          </a:r>
          <a:endParaRPr lang="it-IT" sz="1800" b="1" kern="1200" dirty="0">
            <a:solidFill>
              <a:srgbClr val="C00000"/>
            </a:solidFill>
          </a:endParaRPr>
        </a:p>
      </dsp:txBody>
      <dsp:txXfrm>
        <a:off x="4092481" y="4444053"/>
        <a:ext cx="1136837" cy="1136837"/>
      </dsp:txXfrm>
    </dsp:sp>
    <dsp:sp modelId="{A883AF32-8D51-4C1B-A3B8-37C5A8C0886D}">
      <dsp:nvSpPr>
        <dsp:cNvPr id="0" name=""/>
        <dsp:cNvSpPr/>
      </dsp:nvSpPr>
      <dsp:spPr>
        <a:xfrm rot="10800000">
          <a:off x="3371329" y="2903513"/>
          <a:ext cx="391451" cy="31044"/>
        </a:xfrm>
        <a:custGeom>
          <a:avLst/>
          <a:gdLst/>
          <a:ahLst/>
          <a:cxnLst/>
          <a:rect l="0" t="0" r="0" b="0"/>
          <a:pathLst>
            <a:path>
              <a:moveTo>
                <a:pt x="0" y="15522"/>
              </a:moveTo>
              <a:lnTo>
                <a:pt x="391451" y="15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b="1" kern="1200"/>
        </a:p>
      </dsp:txBody>
      <dsp:txXfrm rot="10800000">
        <a:off x="3557268" y="2909249"/>
        <a:ext cx="19572" cy="19572"/>
      </dsp:txXfrm>
    </dsp:sp>
    <dsp:sp modelId="{36046374-688B-4CB4-8248-240519EF3F25}">
      <dsp:nvSpPr>
        <dsp:cNvPr id="0" name=""/>
        <dsp:cNvSpPr/>
      </dsp:nvSpPr>
      <dsp:spPr>
        <a:xfrm>
          <a:off x="1763597" y="2115170"/>
          <a:ext cx="1607731" cy="1607731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C00000"/>
              </a:solidFill>
            </a:rPr>
            <a:t>Interazione</a:t>
          </a:r>
        </a:p>
      </dsp:txBody>
      <dsp:txXfrm>
        <a:off x="1999044" y="2350617"/>
        <a:ext cx="1136837" cy="113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8106E-3E2B-460C-AC26-55E400F841F7}" type="datetimeFigureOut">
              <a:rPr lang="it-IT" smtClean="0"/>
              <a:t>08/10/2016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C7FE-DEED-4AB7-8662-AF84C59566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36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DC16-DBF3-462A-94A3-4BFDC87078CC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BB80-FB5A-4880-B289-79B2787CDB51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70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BB15-5A0D-4252-A964-0AECA095DD43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84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96BA-D3C3-4449-8905-B8CB74D70255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D325-A908-407D-94F0-0791D4C841B1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7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60F-3761-4964-8C52-E839A62F7853}" type="datetime1">
              <a:rPr lang="it-IT" smtClean="0"/>
              <a:t>08/10/2016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5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A1E1-ABD0-4870-B070-6A3BADD4138A}" type="datetime1">
              <a:rPr lang="it-IT" smtClean="0"/>
              <a:t>08/10/2016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8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BE41-A7B3-4C5E-B57D-F251DAAC2E21}" type="datetime1">
              <a:rPr lang="it-IT" smtClean="0"/>
              <a:t>08/10/2016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7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0A7-7257-40EB-AAE5-858CFD55166A}" type="datetime1">
              <a:rPr lang="it-IT" smtClean="0"/>
              <a:t>08/10/2016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28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E9FD-245A-4A2A-B081-478511437B6E}" type="datetime1">
              <a:rPr lang="it-IT" smtClean="0"/>
              <a:t>08/10/2016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43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F939-9506-4311-813D-95610A1069F9}" type="datetime1">
              <a:rPr lang="it-IT" smtClean="0"/>
              <a:t>08/10/2016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51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380B-9812-46EF-B9D3-6EF338B93B3B}" type="datetime1">
              <a:rPr lang="it-IT" smtClean="0"/>
              <a:t>08/10/2016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59B7-1049-4DFB-8E1A-8AB0B9C84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5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7275" y="1331658"/>
            <a:ext cx="10334625" cy="2387600"/>
          </a:xfrm>
        </p:spPr>
        <p:txBody>
          <a:bodyPr>
            <a:normAutofit/>
          </a:bodyPr>
          <a:lstStyle/>
          <a:p>
            <a:r>
              <a:rPr lang="it-IT" sz="4800" dirty="0" smtClean="0"/>
              <a:t>XIV CONVEGNO ANNUALE CODAU</a:t>
            </a:r>
            <a:br>
              <a:rPr lang="it-IT" sz="4800" dirty="0" smtClean="0"/>
            </a:b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52588" y="4046368"/>
            <a:ext cx="9144000" cy="1655762"/>
          </a:xfrm>
        </p:spPr>
        <p:txBody>
          <a:bodyPr>
            <a:normAutofit/>
          </a:bodyPr>
          <a:lstStyle/>
          <a:p>
            <a:r>
              <a:rPr lang="it-IT" sz="3600" dirty="0" smtClean="0"/>
              <a:t>Focus Group Programmazione strategica e Performance Organizzativa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</a:t>
            </a:fld>
            <a:endParaRPr lang="it-IT"/>
          </a:p>
        </p:txBody>
      </p:sp>
      <p:pic>
        <p:nvPicPr>
          <p:cNvPr id="1026" name="Picture 2" descr="CODAU_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88913"/>
            <a:ext cx="4222734" cy="135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WordPictureWatermark1" descr="mip-carta-letter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1672" r="83658" b="91840"/>
          <a:stretch/>
        </p:blipFill>
        <p:spPr bwMode="auto">
          <a:xfrm>
            <a:off x="9982200" y="82551"/>
            <a:ext cx="2028825" cy="133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476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40023" t="37288" r="40443" b="30085"/>
          <a:stretch/>
        </p:blipFill>
        <p:spPr>
          <a:xfrm>
            <a:off x="3282451" y="1547028"/>
            <a:ext cx="5322760" cy="49982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0550" y="100779"/>
            <a:ext cx="10997339" cy="13255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spirale del cambiamento: difficile tornare indietro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10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453274" y="3316637"/>
            <a:ext cx="495946" cy="4976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0</a:t>
            </a:r>
            <a:endParaRPr lang="it-IT" sz="2400" b="1" dirty="0"/>
          </a:p>
        </p:txBody>
      </p:sp>
      <p:sp>
        <p:nvSpPr>
          <p:cNvPr id="7" name="Ovale 6"/>
          <p:cNvSpPr/>
          <p:nvPr/>
        </p:nvSpPr>
        <p:spPr>
          <a:xfrm>
            <a:off x="5453273" y="4266609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e 7"/>
          <p:cNvSpPr/>
          <p:nvPr/>
        </p:nvSpPr>
        <p:spPr>
          <a:xfrm>
            <a:off x="6405049" y="3476231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e 8"/>
          <p:cNvSpPr/>
          <p:nvPr/>
        </p:nvSpPr>
        <p:spPr>
          <a:xfrm>
            <a:off x="4306934" y="2929763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Ovale 9"/>
          <p:cNvSpPr/>
          <p:nvPr/>
        </p:nvSpPr>
        <p:spPr>
          <a:xfrm>
            <a:off x="5406779" y="5216581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1’ </a:t>
            </a:r>
            <a:endParaRPr lang="it-IT" sz="2000" b="1" dirty="0"/>
          </a:p>
        </p:txBody>
      </p:sp>
      <p:sp>
        <p:nvSpPr>
          <p:cNvPr id="11" name="Ovale 10"/>
          <p:cNvSpPr/>
          <p:nvPr/>
        </p:nvSpPr>
        <p:spPr>
          <a:xfrm>
            <a:off x="7291147" y="3427418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2</a:t>
            </a:r>
            <a:r>
              <a:rPr lang="it-IT" sz="2000" b="1" dirty="0" smtClean="0"/>
              <a:t>’ </a:t>
            </a:r>
            <a:endParaRPr lang="it-IT" sz="2000" b="1" dirty="0"/>
          </a:p>
        </p:txBody>
      </p:sp>
      <p:sp>
        <p:nvSpPr>
          <p:cNvPr id="12" name="Ovale 11"/>
          <p:cNvSpPr/>
          <p:nvPr/>
        </p:nvSpPr>
        <p:spPr>
          <a:xfrm>
            <a:off x="3287840" y="2447852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3’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7856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40023" t="37288" r="40443" b="30085"/>
          <a:stretch/>
        </p:blipFill>
        <p:spPr>
          <a:xfrm>
            <a:off x="3282451" y="1547028"/>
            <a:ext cx="5322760" cy="49982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0550" y="100779"/>
            <a:ext cx="10997339" cy="13255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spirale del cambiamento: difficile tornare indietro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11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453274" y="3316637"/>
            <a:ext cx="495946" cy="4976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0</a:t>
            </a:r>
            <a:endParaRPr lang="it-IT" sz="2400" b="1" dirty="0"/>
          </a:p>
        </p:txBody>
      </p:sp>
      <p:sp>
        <p:nvSpPr>
          <p:cNvPr id="7" name="Ovale 6"/>
          <p:cNvSpPr/>
          <p:nvPr/>
        </p:nvSpPr>
        <p:spPr>
          <a:xfrm>
            <a:off x="5453273" y="4266609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e 7"/>
          <p:cNvSpPr/>
          <p:nvPr/>
        </p:nvSpPr>
        <p:spPr>
          <a:xfrm>
            <a:off x="6405049" y="3476231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e 8"/>
          <p:cNvSpPr/>
          <p:nvPr/>
        </p:nvSpPr>
        <p:spPr>
          <a:xfrm>
            <a:off x="4306934" y="2929763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Ovale 9"/>
          <p:cNvSpPr/>
          <p:nvPr/>
        </p:nvSpPr>
        <p:spPr>
          <a:xfrm>
            <a:off x="5406779" y="5216581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1’ </a:t>
            </a:r>
            <a:endParaRPr lang="it-IT" sz="2000" b="1" dirty="0"/>
          </a:p>
        </p:txBody>
      </p:sp>
      <p:sp>
        <p:nvSpPr>
          <p:cNvPr id="11" name="Ovale 10"/>
          <p:cNvSpPr/>
          <p:nvPr/>
        </p:nvSpPr>
        <p:spPr>
          <a:xfrm>
            <a:off x="7291147" y="3427418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2</a:t>
            </a:r>
            <a:r>
              <a:rPr lang="it-IT" sz="2000" b="1" dirty="0" smtClean="0"/>
              <a:t>’ </a:t>
            </a:r>
            <a:endParaRPr lang="it-IT" sz="2000" b="1" dirty="0"/>
          </a:p>
        </p:txBody>
      </p:sp>
      <p:sp>
        <p:nvSpPr>
          <p:cNvPr id="12" name="Ovale 11"/>
          <p:cNvSpPr/>
          <p:nvPr/>
        </p:nvSpPr>
        <p:spPr>
          <a:xfrm>
            <a:off x="3287840" y="2447852"/>
            <a:ext cx="653059" cy="5952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3’ </a:t>
            </a:r>
            <a:endParaRPr lang="it-IT" sz="2000" b="1" dirty="0"/>
          </a:p>
        </p:txBody>
      </p:sp>
      <p:sp>
        <p:nvSpPr>
          <p:cNvPr id="13" name="Ovale 12"/>
          <p:cNvSpPr/>
          <p:nvPr/>
        </p:nvSpPr>
        <p:spPr>
          <a:xfrm>
            <a:off x="5437776" y="6101073"/>
            <a:ext cx="653059" cy="59528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/>
              <a:t>1</a:t>
            </a:r>
            <a:r>
              <a:rPr lang="it-IT" sz="2000" b="1" dirty="0" smtClean="0"/>
              <a:t>’’ </a:t>
            </a:r>
            <a:endParaRPr lang="it-IT" sz="2000" b="1" dirty="0"/>
          </a:p>
        </p:txBody>
      </p:sp>
      <p:sp>
        <p:nvSpPr>
          <p:cNvPr id="14" name="Ovale 13"/>
          <p:cNvSpPr/>
          <p:nvPr/>
        </p:nvSpPr>
        <p:spPr>
          <a:xfrm>
            <a:off x="8343365" y="3444527"/>
            <a:ext cx="653059" cy="59528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2’’ </a:t>
            </a:r>
            <a:endParaRPr lang="it-IT" sz="2000" b="1" dirty="0"/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5827363" y="1547028"/>
            <a:ext cx="3169061" cy="2371373"/>
          </a:xfrm>
          <a:prstGeom prst="straightConnector1">
            <a:avLst/>
          </a:prstGeom>
          <a:ln w="28575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8102805" y="2032721"/>
            <a:ext cx="251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Apprendimento e cambiamento</a:t>
            </a:r>
            <a:endParaRPr lang="it-IT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6892" y="34721"/>
            <a:ext cx="10515600" cy="1325563"/>
          </a:xfrm>
        </p:spPr>
        <p:txBody>
          <a:bodyPr/>
          <a:lstStyle/>
          <a:p>
            <a:r>
              <a:rPr lang="it-IT" dirty="0" smtClean="0"/>
              <a:t>I risultati raggiunti e quelli desiderati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645471" y="7379777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D23EEC9-C268-434A-B000-AF0365D13551}" type="slidenum">
              <a:rPr lang="it-IT" smtClean="0"/>
              <a:pPr>
                <a:defRPr/>
              </a:pPr>
              <a:t>12</a:t>
            </a:fld>
            <a:endParaRPr lang="it-IT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17109" y="7379777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t-IT" sz="160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451046" y="1663699"/>
            <a:ext cx="7958138" cy="4875213"/>
            <a:chOff x="240" y="432"/>
            <a:chExt cx="5013" cy="3147"/>
          </a:xfrm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1104" y="672"/>
              <a:ext cx="1584" cy="168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3168" y="432"/>
              <a:ext cx="1680" cy="168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B050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744" y="2188"/>
              <a:ext cx="1413" cy="1391"/>
            </a:xfrm>
            <a:prstGeom prst="ellipse">
              <a:avLst/>
            </a:prstGeom>
            <a:solidFill>
              <a:srgbClr val="FF8F8F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968" y="1056"/>
              <a:ext cx="1440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1400"/>
            </a:p>
            <a:p>
              <a:pPr algn="ctr" eaLnBrk="0" hangingPunct="0"/>
              <a:endParaRPr lang="it-IT" sz="14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408" y="1536"/>
              <a:ext cx="672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119" y="1354"/>
              <a:ext cx="10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 dirty="0"/>
                <a:t>Misura dei risultati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416" y="1728"/>
              <a:ext cx="0" cy="672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791" y="2551"/>
              <a:ext cx="14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Analisi degli scostamenti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440" y="2640"/>
              <a:ext cx="2208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40" y="2496"/>
              <a:ext cx="9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Azioni correttive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32" y="1088"/>
              <a:ext cx="5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Obiettivi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73" y="148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Risorse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47" y="1200"/>
              <a:ext cx="23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47" y="1200"/>
              <a:ext cx="0" cy="12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47" y="1584"/>
              <a:ext cx="23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056" y="1584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680" y="1584"/>
              <a:ext cx="24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718" y="615"/>
              <a:ext cx="66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>
                  <a:solidFill>
                    <a:srgbClr val="558A99"/>
                  </a:solidFill>
                  <a:latin typeface="Arial" pitchFamily="34" charset="0"/>
                </a:rPr>
                <a:t>Budgeting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4605" y="2212"/>
              <a:ext cx="648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>
                  <a:solidFill>
                    <a:srgbClr val="FF0000"/>
                  </a:solidFill>
                  <a:latin typeface="Arial" pitchFamily="34" charset="0"/>
                </a:rPr>
                <a:t>Reporting</a:t>
              </a: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135" y="642"/>
              <a:ext cx="10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</a:rPr>
                <a:t>Sistema di indicatori</a:t>
              </a:r>
              <a:endParaRPr lang="it-IT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521" y="1920"/>
              <a:ext cx="4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Rischi</a:t>
              </a: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40" y="2016"/>
              <a:ext cx="240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248" y="1440"/>
              <a:ext cx="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Azioni</a:t>
              </a:r>
            </a:p>
          </p:txBody>
        </p:sp>
      </p:grp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052166" y="3305044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 dirty="0" smtClean="0"/>
              <a:t>Università</a:t>
            </a:r>
            <a:endParaRPr lang="it-IT" sz="2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00751" y="3564103"/>
            <a:ext cx="103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Strategia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564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13</a:t>
            </a:fld>
            <a:endParaRPr lang="it-IT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09224"/>
              </p:ext>
            </p:extLst>
          </p:nvPr>
        </p:nvGraphicFramePr>
        <p:xfrm>
          <a:off x="0" y="759415"/>
          <a:ext cx="12191999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177"/>
                <a:gridCol w="1398016"/>
                <a:gridCol w="2066302"/>
                <a:gridCol w="2510725"/>
                <a:gridCol w="2851688"/>
                <a:gridCol w="221109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Obiettivi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Condizione necessaria e non sufficiente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Raggiunti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Desiderati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Warning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Legame con la strategia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Cosa vogliamo</a:t>
                      </a:r>
                      <a:r>
                        <a:rPr lang="it-IT" baseline="0" dirty="0" smtClean="0"/>
                        <a:t> fare?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dirty="0" err="1" smtClean="0"/>
                        <a:t>Commitment</a:t>
                      </a:r>
                      <a:r>
                        <a:rPr lang="it-IT" dirty="0" smtClean="0"/>
                        <a:t> del Rettore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Interazione</a:t>
                      </a:r>
                      <a:r>
                        <a:rPr lang="it-IT" baseline="0" dirty="0" smtClean="0"/>
                        <a:t> maggiore tra DG e Rettore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Comunicazione</a:t>
                      </a:r>
                      <a:r>
                        <a:rPr lang="it-IT" baseline="0" dirty="0" smtClean="0"/>
                        <a:t> a tutti i livelli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Integrazione strategia- piani finanziari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Coerenza</a:t>
                      </a:r>
                      <a:r>
                        <a:rPr lang="it-IT" baseline="0" dirty="0" smtClean="0"/>
                        <a:t> tra strategia e </a:t>
                      </a:r>
                      <a:r>
                        <a:rPr lang="it-IT" baseline="0" dirty="0" err="1" smtClean="0"/>
                        <a:t>commitment</a:t>
                      </a:r>
                      <a:r>
                        <a:rPr lang="it-IT" baseline="0" dirty="0" smtClean="0"/>
                        <a:t> OOGG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Budgeting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Quali risorse e per cosa?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Sistema</a:t>
                      </a:r>
                      <a:r>
                        <a:rPr lang="it-IT" baseline="0" dirty="0" smtClean="0"/>
                        <a:t> informativo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Focalizzazione investimenti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Maggiore</a:t>
                      </a:r>
                      <a:r>
                        <a:rPr lang="it-IT" baseline="0" dirty="0" smtClean="0"/>
                        <a:t> coinvolgimento dipartimenti</a:t>
                      </a:r>
                      <a:endParaRPr lang="it-I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Aree grigie politica e amministrazione</a:t>
                      </a:r>
                      <a:endParaRPr lang="it-IT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Indicatori</a:t>
                      </a:r>
                    </a:p>
                  </a:txBody>
                  <a:tcPr>
                    <a:solidFill>
                      <a:srgbClr val="7BF9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Cosa monitoro?</a:t>
                      </a:r>
                    </a:p>
                  </a:txBody>
                  <a:tcPr>
                    <a:solidFill>
                      <a:srgbClr val="7BF99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Capacità selettiva</a:t>
                      </a:r>
                      <a:endParaRPr lang="it-IT" dirty="0"/>
                    </a:p>
                  </a:txBody>
                  <a:tcPr>
                    <a:solidFill>
                      <a:srgbClr val="7BF99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Esperienza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Catalogo di indicatori</a:t>
                      </a:r>
                      <a:endParaRPr lang="it-IT" dirty="0"/>
                    </a:p>
                  </a:txBody>
                  <a:tcPr>
                    <a:solidFill>
                      <a:srgbClr val="7BF99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Benchmark</a:t>
                      </a:r>
                      <a:r>
                        <a:rPr lang="it-IT" baseline="0" dirty="0" smtClean="0"/>
                        <a:t> </a:t>
                      </a:r>
                      <a:endParaRPr lang="it-IT" dirty="0"/>
                    </a:p>
                  </a:txBody>
                  <a:tcPr>
                    <a:solidFill>
                      <a:srgbClr val="7BF99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Eccessiva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Numerosità</a:t>
                      </a:r>
                    </a:p>
                  </a:txBody>
                  <a:tcPr>
                    <a:solidFill>
                      <a:srgbClr val="7BF9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Reporting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Interno</a:t>
                      </a:r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Cosa serve a chi?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Mappa delle responsabilità e processi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Elaborazione</a:t>
                      </a:r>
                      <a:r>
                        <a:rPr lang="it-IT" baseline="0" dirty="0" smtClean="0"/>
                        <a:t> r</a:t>
                      </a:r>
                      <a:r>
                        <a:rPr lang="it-IT" dirty="0" smtClean="0"/>
                        <a:t>ichieste ad hoc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Test di cruscotti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Architettura completa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Non</a:t>
                      </a:r>
                      <a:r>
                        <a:rPr lang="it-IT" baseline="0" dirty="0" smtClean="0"/>
                        <a:t> delegare la progettazione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Reporting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esterno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Cosa voglio</a:t>
                      </a:r>
                      <a:r>
                        <a:rPr lang="it-IT" baseline="0" dirty="0" smtClean="0"/>
                        <a:t> comunicare?</a:t>
                      </a:r>
                      <a:endParaRPr lang="it-IT" dirty="0" smtClean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Capire interessi degli stakeholder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 smtClean="0"/>
                        <a:t>Buon livello di trasparenza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dirty="0" smtClean="0"/>
                        <a:t>Maggiore capacità di valutare le conseguenze di una comunicazione aperta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Nuovi canali di comunicazione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</a:tr>
            </a:tbl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0742" y="1"/>
            <a:ext cx="10515600" cy="60443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Sintesi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55020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non rientra nello schema «tecnico»?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Per gestire bene il ciclo di programmazione e controllo abbiamo </a:t>
            </a:r>
            <a:r>
              <a:rPr lang="it-IT" sz="3200" b="1" u="sng" dirty="0" smtClean="0"/>
              <a:t>anche </a:t>
            </a:r>
            <a:r>
              <a:rPr lang="it-IT" sz="3200" dirty="0" smtClean="0"/>
              <a:t>bisogno di:</a:t>
            </a:r>
          </a:p>
          <a:p>
            <a:pPr lvl="1"/>
            <a:r>
              <a:rPr lang="it-IT" sz="2800" dirty="0" smtClean="0"/>
              <a:t>Esplicitazione e consapevolezza del sistema valoriale</a:t>
            </a:r>
          </a:p>
          <a:p>
            <a:pPr lvl="1"/>
            <a:r>
              <a:rPr lang="it-IT" sz="2800" dirty="0" smtClean="0"/>
              <a:t>Maggiore comunicazione</a:t>
            </a:r>
          </a:p>
          <a:p>
            <a:pPr lvl="1"/>
            <a:r>
              <a:rPr lang="it-IT" sz="2800" dirty="0" smtClean="0"/>
              <a:t>Leadership e capacità di negoziazione</a:t>
            </a:r>
          </a:p>
          <a:p>
            <a:pPr lvl="1"/>
            <a:r>
              <a:rPr lang="it-IT" sz="2800" dirty="0" smtClean="0"/>
              <a:t>Coerenza dell’organizzazione con i piani strategici</a:t>
            </a:r>
          </a:p>
          <a:p>
            <a:pPr lvl="1"/>
            <a:endParaRPr lang="it-IT" sz="2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053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2651"/>
            <a:ext cx="10515600" cy="905736"/>
          </a:xfrm>
        </p:spPr>
        <p:txBody>
          <a:bodyPr>
            <a:noAutofit/>
          </a:bodyPr>
          <a:lstStyle/>
          <a:p>
            <a:r>
              <a:rPr lang="it-IT" sz="3600" b="1" dirty="0" smtClean="0"/>
              <a:t>Allarghiamo: 4 leve della programmazione e controllo</a:t>
            </a:r>
            <a:endParaRPr lang="it-IT" sz="3600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15</a:t>
            </a:fld>
            <a:endParaRPr lang="it-IT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951710141"/>
              </p:ext>
            </p:extLst>
          </p:nvPr>
        </p:nvGraphicFramePr>
        <p:xfrm>
          <a:off x="1427566" y="883403"/>
          <a:ext cx="9321800" cy="583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tangolo 2"/>
          <p:cNvSpPr/>
          <p:nvPr/>
        </p:nvSpPr>
        <p:spPr>
          <a:xfrm>
            <a:off x="165314" y="6046714"/>
            <a:ext cx="4391187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Fonte</a:t>
            </a:r>
            <a:r>
              <a:rPr lang="en-GB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Simons 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R., (1995). Control in an age of empowerment. </a:t>
            </a:r>
            <a:r>
              <a:rPr lang="en-GB" sz="1600" i="1" dirty="0">
                <a:ea typeface="Calibri" panose="020F0502020204030204" pitchFamily="34" charset="0"/>
                <a:cs typeface="Times New Roman" panose="02020603050405020304" pitchFamily="18" charset="0"/>
              </a:rPr>
              <a:t>Harvard Business Review.</a:t>
            </a:r>
            <a:endParaRPr lang="it-IT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ercorso CODAU sulla programmazione e controllo</a:t>
            </a:r>
          </a:p>
          <a:p>
            <a:r>
              <a:rPr lang="it-IT" dirty="0" smtClean="0"/>
              <a:t>Risultati</a:t>
            </a:r>
          </a:p>
          <a:p>
            <a:r>
              <a:rPr lang="it-IT" dirty="0" smtClean="0"/>
              <a:t>Spunti di riflessione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Il percorso </a:t>
            </a:r>
            <a:r>
              <a:rPr lang="it-IT" sz="3600" dirty="0" err="1" smtClean="0"/>
              <a:t>codau</a:t>
            </a:r>
            <a:r>
              <a:rPr lang="it-IT" sz="3600" dirty="0" smtClean="0"/>
              <a:t> (1)</a:t>
            </a:r>
            <a:endParaRPr lang="it-IT" sz="36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1145773" y="1719186"/>
            <a:ext cx="1261667" cy="81537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it-IT" sz="2000" b="1" dirty="0" smtClean="0">
                <a:solidFill>
                  <a:prstClr val="black"/>
                </a:solidFill>
              </a:rPr>
              <a:t>Obiettivo</a:t>
            </a:r>
            <a:endParaRPr lang="it-IT" sz="2000" b="1" dirty="0">
              <a:solidFill>
                <a:prstClr val="black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145771" y="3437417"/>
            <a:ext cx="1261667" cy="81537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it-IT" sz="2000" b="1" dirty="0" smtClean="0">
                <a:solidFill>
                  <a:prstClr val="black"/>
                </a:solidFill>
              </a:rPr>
              <a:t>Rilevanza</a:t>
            </a:r>
            <a:endParaRPr lang="it-IT" sz="2000" b="1" dirty="0">
              <a:solidFill>
                <a:prstClr val="black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145771" y="5155649"/>
            <a:ext cx="1261667" cy="81537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189"/>
            <a:r>
              <a:rPr lang="it-IT" sz="2000" b="1" dirty="0" smtClean="0">
                <a:solidFill>
                  <a:prstClr val="black"/>
                </a:solidFill>
              </a:rPr>
              <a:t>Output Atteso</a:t>
            </a:r>
            <a:endParaRPr lang="it-IT" sz="2000" b="1" dirty="0">
              <a:solidFill>
                <a:prstClr val="black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39859" y="5059597"/>
            <a:ext cx="85139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dirty="0"/>
              <a:t>Mappare </a:t>
            </a:r>
            <a:r>
              <a:rPr lang="it-IT" sz="2400" dirty="0" smtClean="0"/>
              <a:t>esperienze </a:t>
            </a:r>
            <a:r>
              <a:rPr lang="it-IT" sz="2400" dirty="0"/>
              <a:t>a livello nazionale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Far emergere elementi innovativi e difficoltà riscontrate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Mettere </a:t>
            </a:r>
            <a:r>
              <a:rPr lang="it-IT" sz="2400" dirty="0"/>
              <a:t>in evidenza buone pratiche e punti di attenzione </a:t>
            </a:r>
            <a:endParaRPr lang="it-IT" sz="2400" dirty="0">
              <a:cs typeface="Helvetica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839859" y="1711375"/>
            <a:ext cx="8747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Confronto sul tema della programmazione nella sua completezza. </a:t>
            </a:r>
            <a:r>
              <a:rPr lang="it-IT" sz="2400" dirty="0"/>
              <a:t>D</a:t>
            </a:r>
            <a:r>
              <a:rPr lang="it-IT" sz="2400" dirty="0" smtClean="0"/>
              <a:t>all’integrazione </a:t>
            </a:r>
            <a:r>
              <a:rPr lang="it-IT" sz="2400" dirty="0"/>
              <a:t>con la strategia fino </a:t>
            </a:r>
            <a:r>
              <a:rPr lang="it-IT" sz="2400" dirty="0" smtClean="0"/>
              <a:t>alla performance organizzativa</a:t>
            </a:r>
            <a:endParaRPr lang="it-IT" sz="2400" strike="sngStrike" dirty="0"/>
          </a:p>
        </p:txBody>
      </p:sp>
      <p:sp>
        <p:nvSpPr>
          <p:cNvPr id="14" name="Rettangolo 13"/>
          <p:cNvSpPr/>
          <p:nvPr/>
        </p:nvSpPr>
        <p:spPr>
          <a:xfrm>
            <a:off x="2839859" y="2831488"/>
            <a:ext cx="90759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Il tema della programmazione è sempre più centrale: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Le risorse sono in diminuzione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La competizione aumenta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400" dirty="0" smtClean="0"/>
              <a:t>La gestione diventa sempre più complessa (esempio Valorizzazione dell’autonomia responsabile </a:t>
            </a:r>
            <a:r>
              <a:rPr lang="it-IT" sz="2000" dirty="0" smtClean="0"/>
              <a:t>(articolo5, Decreto 635</a:t>
            </a:r>
            <a:r>
              <a:rPr lang="it-IT" sz="2400" dirty="0" smtClean="0"/>
              <a:t>))</a:t>
            </a:r>
            <a:endParaRPr lang="it-IT" sz="2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25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Il percorso CODAU (2)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0826"/>
            <a:ext cx="10515600" cy="477552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lavoro sulla programmazione ha utilizzato la metodologia del Focus Group:</a:t>
            </a:r>
          </a:p>
          <a:p>
            <a:pPr lvl="1" algn="just"/>
            <a:r>
              <a:rPr lang="it-IT" dirty="0" smtClean="0"/>
              <a:t>Confronto tra i direttori</a:t>
            </a:r>
          </a:p>
          <a:p>
            <a:pPr lvl="1" algn="just"/>
            <a:r>
              <a:rPr lang="it-IT" dirty="0" smtClean="0"/>
              <a:t>Favorire tematiche emergenti</a:t>
            </a:r>
          </a:p>
          <a:p>
            <a:pPr lvl="1" algn="just"/>
            <a:r>
              <a:rPr lang="it-IT" dirty="0" smtClean="0"/>
              <a:t>Sintesi cooperativa</a:t>
            </a:r>
          </a:p>
          <a:p>
            <a:pPr algn="just"/>
            <a:r>
              <a:rPr lang="it-IT" dirty="0" smtClean="0"/>
              <a:t>Ulteriore momento di confronto ieri (7 ottobre 2016) durante in convegno</a:t>
            </a:r>
          </a:p>
          <a:p>
            <a:pPr algn="just"/>
            <a:r>
              <a:rPr lang="it-IT" dirty="0" smtClean="0"/>
              <a:t>Team integrato</a:t>
            </a:r>
          </a:p>
          <a:p>
            <a:pPr lvl="1" algn="just"/>
            <a:r>
              <a:rPr lang="it-IT" dirty="0" smtClean="0"/>
              <a:t>Accademici  (Arnaboldi e Peraboni – MIP)</a:t>
            </a:r>
          </a:p>
          <a:p>
            <a:pPr lvl="1" algn="just"/>
            <a:r>
              <a:rPr lang="it-IT" dirty="0" smtClean="0"/>
              <a:t>Manager (Schiavone e Pepino - CODAU)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44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070" y="-73311"/>
            <a:ext cx="11955743" cy="13255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Uno schema di riferimento: ciclo di programmazione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numero diapositiva 3"/>
          <p:cNvSpPr txBox="1">
            <a:spLocks/>
          </p:cNvSpPr>
          <p:nvPr/>
        </p:nvSpPr>
        <p:spPr>
          <a:xfrm>
            <a:off x="8645471" y="7379777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D23EEC9-C268-434A-B000-AF0365D13551}" type="slidenum">
              <a:rPr lang="it-IT" smtClean="0"/>
              <a:pPr>
                <a:defRPr/>
              </a:pPr>
              <a:t>5</a:t>
            </a:fld>
            <a:endParaRPr lang="it-IT" smtClean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317109" y="7379777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it-IT" sz="1600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024062" y="1500965"/>
            <a:ext cx="7958138" cy="4875213"/>
            <a:chOff x="240" y="432"/>
            <a:chExt cx="5013" cy="3147"/>
          </a:xfrm>
        </p:grpSpPr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1104" y="672"/>
              <a:ext cx="1584" cy="168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3168" y="432"/>
              <a:ext cx="1680" cy="168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744" y="2188"/>
              <a:ext cx="1413" cy="1391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prstDash val="sysDot"/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968" y="1056"/>
              <a:ext cx="1440" cy="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 sz="1400"/>
            </a:p>
            <a:p>
              <a:pPr algn="ctr" eaLnBrk="0" hangingPunct="0"/>
              <a:endParaRPr lang="it-IT" sz="14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3408" y="1536"/>
              <a:ext cx="672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119" y="1354"/>
              <a:ext cx="10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 dirty="0"/>
                <a:t>Misura dei risultati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4416" y="1728"/>
              <a:ext cx="0" cy="672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791" y="2551"/>
              <a:ext cx="14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Analisi degli scostamenti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1440" y="2640"/>
              <a:ext cx="2208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240" y="2496"/>
              <a:ext cx="9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Azioni correttive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32" y="1088"/>
              <a:ext cx="5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Obiettivi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73" y="148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Risorse</a:t>
              </a: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247" y="1200"/>
              <a:ext cx="23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247" y="1200"/>
              <a:ext cx="0" cy="12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247" y="1584"/>
              <a:ext cx="23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056" y="1584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680" y="1584"/>
              <a:ext cx="240" cy="0"/>
            </a:xfrm>
            <a:prstGeom prst="line">
              <a:avLst/>
            </a:prstGeom>
            <a:noFill/>
            <a:ln w="9525">
              <a:solidFill>
                <a:schemeClr val="bg2">
                  <a:lumMod val="10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713" y="683"/>
              <a:ext cx="67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</a:rPr>
                <a:t>Budgeting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4605" y="2212"/>
              <a:ext cx="648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>
                  <a:solidFill>
                    <a:srgbClr val="FF0000"/>
                  </a:solidFill>
                  <a:latin typeface="Arial" pitchFamily="34" charset="0"/>
                </a:rPr>
                <a:t>Reporting</a:t>
              </a: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135" y="642"/>
              <a:ext cx="10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400" b="1" dirty="0" smtClean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</a:rPr>
                <a:t>Sistema di indicatori</a:t>
              </a:r>
              <a:endParaRPr lang="it-IT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521" y="1920"/>
              <a:ext cx="4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Rischi</a:t>
              </a: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40" y="2016"/>
              <a:ext cx="240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1248" y="1440"/>
              <a:ext cx="46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sz="1600"/>
                <a:t>Azioni</a:t>
              </a:r>
            </a:p>
          </p:txBody>
        </p:sp>
      </p:grp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064919" y="3026676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 dirty="0" smtClean="0"/>
              <a:t>Università</a:t>
            </a:r>
            <a:endParaRPr lang="it-IT" sz="20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74409" y="3319367"/>
            <a:ext cx="1038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Strategia</a:t>
            </a:r>
            <a:endParaRPr lang="it-IT" b="1" dirty="0"/>
          </a:p>
        </p:txBody>
      </p:sp>
      <p:cxnSp>
        <p:nvCxnSpPr>
          <p:cNvPr id="32" name="Connettore 2 31"/>
          <p:cNvCxnSpPr/>
          <p:nvPr/>
        </p:nvCxnSpPr>
        <p:spPr>
          <a:xfrm flipH="1">
            <a:off x="9339262" y="1411585"/>
            <a:ext cx="1074468" cy="776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9982200" y="1064222"/>
            <a:ext cx="1948912" cy="37195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Punto di ingresso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1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it-IT" dirty="0" smtClean="0"/>
              <a:t>Risultati: Il sistema di indicatori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5899"/>
            <a:ext cx="10885714" cy="5235575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Il percorso è avviato, considerazioni su 2 fronti: </a:t>
            </a:r>
          </a:p>
          <a:p>
            <a:endParaRPr lang="it-IT" sz="3600" dirty="0" smtClean="0"/>
          </a:p>
          <a:p>
            <a:pPr lvl="1"/>
            <a:r>
              <a:rPr lang="it-IT" sz="3600" dirty="0" smtClean="0">
                <a:solidFill>
                  <a:srgbClr val="002060"/>
                </a:solidFill>
              </a:rPr>
              <a:t>Progettazione</a:t>
            </a:r>
          </a:p>
          <a:p>
            <a:pPr lvl="1"/>
            <a:endParaRPr lang="it-IT" sz="3600" dirty="0" smtClean="0">
              <a:solidFill>
                <a:srgbClr val="002060"/>
              </a:solidFill>
            </a:endParaRPr>
          </a:p>
          <a:p>
            <a:pPr lvl="1"/>
            <a:r>
              <a:rPr lang="it-IT" sz="3600" dirty="0" smtClean="0">
                <a:solidFill>
                  <a:srgbClr val="002060"/>
                </a:solidFill>
              </a:rPr>
              <a:t>Implementazione</a:t>
            </a:r>
          </a:p>
          <a:p>
            <a:pPr lvl="1"/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15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it-IT" dirty="0" smtClean="0"/>
              <a:t>Risultati: Il sistema di indicatori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43001"/>
            <a:ext cx="10885714" cy="5578474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Progettazione</a:t>
            </a:r>
            <a:r>
              <a:rPr lang="it-IT" dirty="0" smtClean="0"/>
              <a:t> sistema di indicatori, attenzione a:</a:t>
            </a:r>
          </a:p>
          <a:p>
            <a:pPr marL="685800" lvl="2">
              <a:spcBef>
                <a:spcPts val="1000"/>
              </a:spcBef>
            </a:pPr>
            <a:r>
              <a:rPr lang="it-IT" sz="2400" b="1" dirty="0" smtClean="0"/>
              <a:t>Numerosità</a:t>
            </a:r>
            <a:r>
              <a:rPr lang="it-IT" sz="2400" dirty="0" smtClean="0"/>
              <a:t> </a:t>
            </a:r>
            <a:r>
              <a:rPr lang="it-IT" sz="2400" dirty="0"/>
              <a:t>degli obiettivi/indicatori di risultato</a:t>
            </a:r>
          </a:p>
          <a:p>
            <a:pPr lvl="1"/>
            <a:r>
              <a:rPr lang="it-IT" dirty="0"/>
              <a:t>Uso degli indicatori nella </a:t>
            </a:r>
            <a:r>
              <a:rPr lang="it-IT" b="1" dirty="0"/>
              <a:t>valutazione </a:t>
            </a:r>
            <a:r>
              <a:rPr lang="it-IT" b="1" dirty="0" smtClean="0"/>
              <a:t>individuale</a:t>
            </a:r>
            <a:r>
              <a:rPr lang="it-IT" dirty="0" smtClean="0"/>
              <a:t>, considerare:</a:t>
            </a:r>
            <a:endParaRPr lang="it-IT" dirty="0"/>
          </a:p>
          <a:p>
            <a:pPr lvl="2"/>
            <a:r>
              <a:rPr lang="it-IT" dirty="0"/>
              <a:t>Peso tra </a:t>
            </a:r>
            <a:r>
              <a:rPr lang="it-IT" u="sng" dirty="0"/>
              <a:t>comportamento e risultati/obiettivi</a:t>
            </a:r>
          </a:p>
          <a:p>
            <a:pPr lvl="2"/>
            <a:r>
              <a:rPr lang="it-IT" dirty="0"/>
              <a:t>Peso di attività </a:t>
            </a:r>
            <a:r>
              <a:rPr lang="it-IT" u="sng" dirty="0"/>
              <a:t>ordinarie e progetti</a:t>
            </a:r>
          </a:p>
          <a:p>
            <a:pPr lvl="2"/>
            <a:r>
              <a:rPr lang="it-IT" dirty="0" smtClean="0"/>
              <a:t>Peso </a:t>
            </a:r>
            <a:r>
              <a:rPr lang="it-IT" dirty="0"/>
              <a:t>dei diversi indicatori rispetto alle </a:t>
            </a:r>
            <a:r>
              <a:rPr lang="it-IT" u="sng" dirty="0"/>
              <a:t>responsabilità specifiche</a:t>
            </a:r>
          </a:p>
          <a:p>
            <a:pPr lvl="2"/>
            <a:r>
              <a:rPr lang="it-IT" dirty="0"/>
              <a:t>Esigenza di </a:t>
            </a:r>
            <a:r>
              <a:rPr lang="it-IT" u="sng" dirty="0"/>
              <a:t>obiettivi comuni </a:t>
            </a:r>
            <a:r>
              <a:rPr lang="it-IT" dirty="0"/>
              <a:t>(pochi obiettivi) - </a:t>
            </a:r>
            <a:r>
              <a:rPr lang="it-IT" dirty="0" smtClean="0"/>
              <a:t>CATALIZZANTE</a:t>
            </a:r>
          </a:p>
          <a:p>
            <a:r>
              <a:rPr lang="it-IT" b="1" dirty="0">
                <a:solidFill>
                  <a:srgbClr val="002060"/>
                </a:solidFill>
              </a:rPr>
              <a:t>Implementazione</a:t>
            </a:r>
            <a:r>
              <a:rPr lang="it-IT" dirty="0" smtClean="0"/>
              <a:t> del sistema, attenzione a:</a:t>
            </a:r>
          </a:p>
          <a:p>
            <a:pPr lvl="1"/>
            <a:r>
              <a:rPr lang="it-IT" dirty="0"/>
              <a:t>Non tutto è </a:t>
            </a:r>
            <a:r>
              <a:rPr lang="it-IT" dirty="0" smtClean="0"/>
              <a:t>misurabile</a:t>
            </a:r>
          </a:p>
          <a:p>
            <a:pPr lvl="1"/>
            <a:r>
              <a:rPr lang="it-IT" dirty="0" smtClean="0"/>
              <a:t>Necessita </a:t>
            </a:r>
            <a:r>
              <a:rPr lang="it-IT" dirty="0"/>
              <a:t>di </a:t>
            </a:r>
            <a:r>
              <a:rPr lang="it-IT" dirty="0" smtClean="0"/>
              <a:t>obiettivi/indicatori </a:t>
            </a:r>
            <a:r>
              <a:rPr lang="it-IT" u="sng" dirty="0"/>
              <a:t>pluriennali</a:t>
            </a:r>
            <a:r>
              <a:rPr lang="it-IT" dirty="0"/>
              <a:t>, ma il ciclo è </a:t>
            </a:r>
            <a:r>
              <a:rPr lang="it-IT" dirty="0" smtClean="0"/>
              <a:t>annuale</a:t>
            </a:r>
          </a:p>
          <a:p>
            <a:pPr lvl="1"/>
            <a:r>
              <a:rPr lang="it-IT" dirty="0" smtClean="0"/>
              <a:t>L’indicatore </a:t>
            </a:r>
            <a:r>
              <a:rPr lang="it-IT" dirty="0"/>
              <a:t>guida le decisioni, ma le decisioni richiedono anche la capacità di </a:t>
            </a:r>
            <a:r>
              <a:rPr lang="it-IT" u="sng" dirty="0"/>
              <a:t>negoziare</a:t>
            </a:r>
          </a:p>
          <a:p>
            <a:pPr lvl="1"/>
            <a:r>
              <a:rPr lang="it-IT" dirty="0"/>
              <a:t>Il sistema di programmazione deve passare delle fasi «obbligate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50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41138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Risultati: Le fasi di maturità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9074258" y="5758748"/>
            <a:ext cx="2743200" cy="365125"/>
          </a:xfrm>
        </p:spPr>
        <p:txBody>
          <a:bodyPr/>
          <a:lstStyle/>
          <a:p>
            <a:fld id="{BE9359B7-1049-4DFB-8E1A-8AB0B9C84724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047947"/>
              </p:ext>
            </p:extLst>
          </p:nvPr>
        </p:nvGraphicFramePr>
        <p:xfrm>
          <a:off x="229890" y="1968282"/>
          <a:ext cx="1176321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241"/>
                <a:gridCol w="2792148"/>
                <a:gridCol w="3210540"/>
                <a:gridCol w="2352643"/>
                <a:gridCol w="2352643"/>
              </a:tblGrid>
              <a:tr h="33937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Ateneo A</a:t>
                      </a:r>
                      <a:endParaRPr lang="it-IT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Ateneo 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Ateneo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Ateneo</a:t>
                      </a:r>
                      <a:r>
                        <a:rPr lang="it-IT" baseline="0" dirty="0" smtClean="0"/>
                        <a:t> D</a:t>
                      </a:r>
                      <a:endParaRPr lang="it-IT" dirty="0" smtClean="0"/>
                    </a:p>
                  </a:txBody>
                  <a:tcPr/>
                </a:tc>
              </a:tr>
              <a:tr h="344393">
                <a:tc>
                  <a:txBody>
                    <a:bodyPr/>
                    <a:lstStyle/>
                    <a:p>
                      <a:r>
                        <a:rPr lang="it-IT" dirty="0" smtClean="0"/>
                        <a:t>PRO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Poco impatto sulla struttura</a:t>
                      </a:r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Cultura</a:t>
                      </a:r>
                      <a:r>
                        <a:rPr lang="it-IT" baseline="0" dirty="0" smtClean="0"/>
                        <a:t> del risultato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Entusiasmo del «controllo»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Maggiore selettività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Riconosci i «talenti»</a:t>
                      </a:r>
                      <a:endParaRPr lang="it-IT" dirty="0"/>
                    </a:p>
                  </a:txBody>
                  <a:tcPr/>
                </a:tc>
              </a:tr>
              <a:tr h="344393">
                <a:tc>
                  <a:txBody>
                    <a:bodyPr/>
                    <a:lstStyle/>
                    <a:p>
                      <a:r>
                        <a:rPr lang="it-IT" sz="2000" b="1" dirty="0" smtClean="0"/>
                        <a:t>FASE</a:t>
                      </a:r>
                      <a:endParaRPr lang="it-IT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0. Adempimento</a:t>
                      </a:r>
                      <a:endParaRPr lang="it-IT" sz="2000" b="1" dirty="0"/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1. Shock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2. Assorbimento e istituzionalizzazione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/>
                        <a:t>3. Revisione</a:t>
                      </a:r>
                    </a:p>
                  </a:txBody>
                  <a:tcPr/>
                </a:tc>
              </a:tr>
              <a:tr h="787183">
                <a:tc>
                  <a:txBody>
                    <a:bodyPr/>
                    <a:lstStyle/>
                    <a:p>
                      <a:r>
                        <a:rPr lang="it-IT" dirty="0" smtClean="0"/>
                        <a:t>CONTRO</a:t>
                      </a:r>
                      <a:endParaRPr lang="it-IT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Poco impatto sulla struttura</a:t>
                      </a:r>
                    </a:p>
                  </a:txBody>
                  <a:tcPr>
                    <a:solidFill>
                      <a:srgbClr val="FFAB97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baseline="0" dirty="0" smtClean="0"/>
                        <a:t>Conoscenza dello strumento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baseline="0" dirty="0" smtClean="0"/>
                        <a:t>Troppi indicatori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Clima</a:t>
                      </a:r>
                      <a:r>
                        <a:rPr lang="it-IT" baseline="0" dirty="0" smtClean="0"/>
                        <a:t> negativo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baseline="0" dirty="0" smtClean="0"/>
                        <a:t>Carenza di strumenti per gestione operativa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it-IT" dirty="0" smtClean="0"/>
                        <a:t>Revisione</a:t>
                      </a:r>
                      <a:r>
                        <a:rPr lang="it-IT" baseline="0" dirty="0" smtClean="0"/>
                        <a:t> infrastruttura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reccia circolare a sinistra 11"/>
          <p:cNvSpPr/>
          <p:nvPr/>
        </p:nvSpPr>
        <p:spPr>
          <a:xfrm rot="5400000">
            <a:off x="8115298" y="3657247"/>
            <a:ext cx="929899" cy="36382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40023" t="37288" r="40443" b="30085"/>
          <a:stretch/>
        </p:blipFill>
        <p:spPr>
          <a:xfrm>
            <a:off x="3282451" y="1547028"/>
            <a:ext cx="5322760" cy="49982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0550" y="100779"/>
            <a:ext cx="10997339" cy="1325563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 spirale del cambiamento: difficile tornare indietro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59B7-1049-4DFB-8E1A-8AB0B9C84724}" type="slidenum">
              <a:rPr lang="it-IT" smtClean="0"/>
              <a:t>9</a:t>
            </a:fld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453274" y="3316637"/>
            <a:ext cx="495946" cy="4976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0</a:t>
            </a:r>
            <a:endParaRPr lang="it-IT" sz="2400" b="1" dirty="0"/>
          </a:p>
        </p:txBody>
      </p:sp>
      <p:sp>
        <p:nvSpPr>
          <p:cNvPr id="7" name="Ovale 6"/>
          <p:cNvSpPr/>
          <p:nvPr/>
        </p:nvSpPr>
        <p:spPr>
          <a:xfrm>
            <a:off x="5453273" y="4266609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e 7"/>
          <p:cNvSpPr/>
          <p:nvPr/>
        </p:nvSpPr>
        <p:spPr>
          <a:xfrm>
            <a:off x="6405049" y="3476231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Ovale 8"/>
          <p:cNvSpPr/>
          <p:nvPr/>
        </p:nvSpPr>
        <p:spPr>
          <a:xfrm>
            <a:off x="4306934" y="2929763"/>
            <a:ext cx="495946" cy="497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316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682</Words>
  <Application>Microsoft Office PowerPoint</Application>
  <PresentationFormat>Widescreen</PresentationFormat>
  <Paragraphs>191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Times New Roman</vt:lpstr>
      <vt:lpstr>Tema di Office</vt:lpstr>
      <vt:lpstr>XIV CONVEGNO ANNUALE CODAU </vt:lpstr>
      <vt:lpstr>Agenda</vt:lpstr>
      <vt:lpstr>Il percorso codau (1)</vt:lpstr>
      <vt:lpstr>Il percorso CODAU (2)</vt:lpstr>
      <vt:lpstr>Uno schema di riferimento: ciclo di programmazione</vt:lpstr>
      <vt:lpstr>Risultati: Il sistema di indicatori</vt:lpstr>
      <vt:lpstr>Risultati: Il sistema di indicatori (2)</vt:lpstr>
      <vt:lpstr>Risultati: Le fasi di maturità</vt:lpstr>
      <vt:lpstr>La spirale del cambiamento: difficile tornare indietro</vt:lpstr>
      <vt:lpstr>La spirale del cambiamento: difficile tornare indietro</vt:lpstr>
      <vt:lpstr>La spirale del cambiamento: difficile tornare indietro</vt:lpstr>
      <vt:lpstr>I risultati raggiunti e quelli desiderati</vt:lpstr>
      <vt:lpstr>Sintesi</vt:lpstr>
      <vt:lpstr>Cosa non rientra nello schema «tecnico»?</vt:lpstr>
      <vt:lpstr>Allarghiamo: 4 leve della programmazione e controllo</vt:lpstr>
    </vt:vector>
  </TitlesOfParts>
  <Company>Politecnico di Milano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Contesto</dc:title>
  <dc:creator>Michela Arnaboldi</dc:creator>
  <cp:lastModifiedBy>Michela Arnaboldi</cp:lastModifiedBy>
  <cp:revision>231</cp:revision>
  <dcterms:created xsi:type="dcterms:W3CDTF">2016-09-12T06:04:17Z</dcterms:created>
  <dcterms:modified xsi:type="dcterms:W3CDTF">2016-10-08T06:47:30Z</dcterms:modified>
</cp:coreProperties>
</file>