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95" r:id="rId3"/>
    <p:sldId id="274" r:id="rId4"/>
    <p:sldId id="296" r:id="rId5"/>
    <p:sldId id="258" r:id="rId6"/>
    <p:sldId id="259" r:id="rId7"/>
    <p:sldId id="260" r:id="rId8"/>
    <p:sldId id="277" r:id="rId9"/>
    <p:sldId id="278" r:id="rId10"/>
    <p:sldId id="297" r:id="rId11"/>
    <p:sldId id="280" r:id="rId12"/>
    <p:sldId id="291" r:id="rId13"/>
    <p:sldId id="271" r:id="rId14"/>
    <p:sldId id="262" r:id="rId15"/>
    <p:sldId id="263" r:id="rId16"/>
    <p:sldId id="293" r:id="rId17"/>
    <p:sldId id="294" r:id="rId18"/>
    <p:sldId id="298" r:id="rId19"/>
    <p:sldId id="269" r:id="rId20"/>
  </p:sldIdLst>
  <p:sldSz cx="9144000" cy="6858000" type="screen4x3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94671" autoAdjust="0"/>
  </p:normalViewPr>
  <p:slideViewPr>
    <p:cSldViewPr>
      <p:cViewPr>
        <p:scale>
          <a:sx n="100" d="100"/>
          <a:sy n="100" d="100"/>
        </p:scale>
        <p:origin x="-17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185865655682"/>
          <c:y val="0.0397105602957187"/>
          <c:w val="0.851334451249149"/>
          <c:h val="0.5514567688685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Costo standard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Napoli II</c:v>
                </c:pt>
                <c:pt idx="1">
                  <c:v>Catanzaro</c:v>
                </c:pt>
                <c:pt idx="2">
                  <c:v>Torino Politecnico</c:v>
                </c:pt>
                <c:pt idx="3">
                  <c:v>Venezia Iuav</c:v>
                </c:pt>
                <c:pt idx="4">
                  <c:v>Politecnica Marche</c:v>
                </c:pt>
                <c:pt idx="5">
                  <c:v>Bari Politecnico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7381.0</c:v>
                </c:pt>
                <c:pt idx="1">
                  <c:v>7516.0</c:v>
                </c:pt>
                <c:pt idx="2">
                  <c:v>7586.0</c:v>
                </c:pt>
                <c:pt idx="3">
                  <c:v>7617.0</c:v>
                </c:pt>
                <c:pt idx="4">
                  <c:v>7700.0</c:v>
                </c:pt>
                <c:pt idx="5">
                  <c:v>7891.0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91553208"/>
        <c:axId val="2091560296"/>
        <c:axId val="0"/>
      </c:bar3DChart>
      <c:catAx>
        <c:axId val="2091553208"/>
        <c:scaling>
          <c:orientation val="minMax"/>
        </c:scaling>
        <c:delete val="0"/>
        <c:axPos val="b"/>
        <c:majorTickMark val="out"/>
        <c:minorTickMark val="none"/>
        <c:tickLblPos val="nextTo"/>
        <c:crossAx val="2091560296"/>
        <c:crosses val="autoZero"/>
        <c:auto val="1"/>
        <c:lblAlgn val="ctr"/>
        <c:lblOffset val="100"/>
        <c:noMultiLvlLbl val="0"/>
      </c:catAx>
      <c:valAx>
        <c:axId val="2091560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1553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A976-9116-41D2-A577-E3C9BCA3AAAB}" type="datetimeFigureOut">
              <a:rPr lang="it-IT" smtClean="0"/>
              <a:t>18/09/15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68440-1EDB-4ECD-9CD0-DD25957D32C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79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8440-1EDB-4ECD-9CD0-DD25957D32C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414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008A-B00A-49F2-81F8-E08BDC1F199B}" type="datetimeFigureOut">
              <a:rPr lang="it-IT" smtClean="0"/>
              <a:t>18/09/15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1416-E994-4D56-8FD4-C1EB6B3E4444}" type="slidenum">
              <a:rPr lang="it-IT" smtClean="0"/>
              <a:t>‹n.›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008A-B00A-49F2-81F8-E08BDC1F199B}" type="datetimeFigureOut">
              <a:rPr lang="it-IT" smtClean="0"/>
              <a:t>18/09/15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1416-E994-4D56-8FD4-C1EB6B3E44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008A-B00A-49F2-81F8-E08BDC1F199B}" type="datetimeFigureOut">
              <a:rPr lang="it-IT" smtClean="0"/>
              <a:t>18/09/15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1416-E994-4D56-8FD4-C1EB6B3E44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008A-B00A-49F2-81F8-E08BDC1F199B}" type="datetimeFigureOut">
              <a:rPr lang="it-IT" smtClean="0"/>
              <a:t>18/09/15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1416-E994-4D56-8FD4-C1EB6B3E44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008A-B00A-49F2-81F8-E08BDC1F199B}" type="datetimeFigureOut">
              <a:rPr lang="it-IT" smtClean="0"/>
              <a:t>18/09/15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1416-E994-4D56-8FD4-C1EB6B3E4444}" type="slidenum">
              <a:rPr lang="it-IT" smtClean="0"/>
              <a:t>‹n.›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008A-B00A-49F2-81F8-E08BDC1F199B}" type="datetimeFigureOut">
              <a:rPr lang="it-IT" smtClean="0"/>
              <a:t>18/09/15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1416-E994-4D56-8FD4-C1EB6B3E44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008A-B00A-49F2-81F8-E08BDC1F199B}" type="datetimeFigureOut">
              <a:rPr lang="it-IT" smtClean="0"/>
              <a:t>18/09/15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1416-E994-4D56-8FD4-C1EB6B3E4444}" type="slidenum">
              <a:rPr lang="it-IT" smtClean="0"/>
              <a:t>‹n.›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008A-B00A-49F2-81F8-E08BDC1F199B}" type="datetimeFigureOut">
              <a:rPr lang="it-IT" smtClean="0"/>
              <a:t>18/09/15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1416-E994-4D56-8FD4-C1EB6B3E44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008A-B00A-49F2-81F8-E08BDC1F199B}" type="datetimeFigureOut">
              <a:rPr lang="it-IT" smtClean="0"/>
              <a:t>18/09/15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1416-E994-4D56-8FD4-C1EB6B3E44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008A-B00A-49F2-81F8-E08BDC1F199B}" type="datetimeFigureOut">
              <a:rPr lang="it-IT" smtClean="0"/>
              <a:t>18/09/15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1416-E994-4D56-8FD4-C1EB6B3E4444}" type="slidenum">
              <a:rPr lang="it-IT" smtClean="0"/>
              <a:t>‹n.›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008A-B00A-49F2-81F8-E08BDC1F199B}" type="datetimeFigureOut">
              <a:rPr lang="it-IT" smtClean="0"/>
              <a:t>18/09/15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1416-E994-4D56-8FD4-C1EB6B3E444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316008A-B00A-49F2-81F8-E08BDC1F199B}" type="datetimeFigureOut">
              <a:rPr lang="it-IT" smtClean="0"/>
              <a:t>18/09/15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C1C1416-E994-4D56-8FD4-C1EB6B3E4444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278688" cy="1927225"/>
          </a:xfrm>
        </p:spPr>
        <p:txBody>
          <a:bodyPr/>
          <a:lstStyle/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Tra costo standard, </a:t>
            </a:r>
            <a:r>
              <a:rPr lang="it-I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premialità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e punti organico: il sistema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regge ?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07504" y="5661248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Convegno annuale CODAU </a:t>
            </a:r>
            <a:endParaRPr lang="it-IT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Desenzano del Garda, 17-19 settembre 2015 </a:t>
            </a:r>
            <a:endParaRPr lang="it-IT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411760" y="3429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  <a:p>
            <a:pPr algn="ctr"/>
            <a:r>
              <a:rPr lang="it-IT" dirty="0"/>
              <a:t> </a:t>
            </a:r>
            <a:r>
              <a:rPr lang="it-IT" b="1" i="1" dirty="0" smtClean="0">
                <a:solidFill>
                  <a:srgbClr val="0070C0"/>
                </a:solidFill>
              </a:rPr>
              <a:t>Eugenio Di Sciascio </a:t>
            </a:r>
          </a:p>
          <a:p>
            <a:pPr algn="ctr"/>
            <a:endParaRPr lang="it-IT" b="1" i="1" dirty="0">
              <a:solidFill>
                <a:srgbClr val="0070C0"/>
              </a:solidFill>
            </a:endParaRPr>
          </a:p>
          <a:p>
            <a:pPr algn="ctr"/>
            <a:r>
              <a:rPr lang="it-IT" b="1" i="1" dirty="0" smtClean="0">
                <a:solidFill>
                  <a:srgbClr val="0070C0"/>
                </a:solidFill>
              </a:rPr>
              <a:t>Politecnico di Bari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03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it-IT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CRITERI DI RIPARTIZIONE FFO –</a:t>
            </a:r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– </a:t>
            </a:r>
            <a:r>
              <a:rPr lang="it-IT" sz="2600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QUOTA PREMIALE </a:t>
            </a:r>
            <a:r>
              <a:rPr lang="it-IT" sz="2000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(art. 3)</a:t>
            </a:r>
            <a:endParaRPr lang="it-IT" sz="2000" b="1" u="sng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4680520" cy="517623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ANNO 2014</a:t>
            </a:r>
          </a:p>
          <a:p>
            <a:pPr marL="0" indent="0" algn="ctr">
              <a:buNone/>
            </a:pPr>
            <a:endParaRPr lang="it-IT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t-IT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70 %  in base ai risultati della VQR 2004-2010;</a:t>
            </a:r>
          </a:p>
          <a:p>
            <a:pPr marL="514350" indent="-514350">
              <a:buFont typeface="+mj-lt"/>
              <a:buAutoNum type="alphaLcParenR"/>
            </a:pPr>
            <a:endParaRPr lang="it-IT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20% in base alle politiche di reclutamento;</a:t>
            </a:r>
          </a:p>
          <a:p>
            <a:pPr marL="514350" indent="-514350">
              <a:buFont typeface="+mj-lt"/>
              <a:buAutoNum type="alphaLcParenR"/>
            </a:pPr>
            <a:endParaRPr lang="it-IT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10% in base ai risultati della didattica con riferimento alla internazionalizzazione</a:t>
            </a:r>
          </a:p>
          <a:p>
            <a:pPr marL="514350" indent="-514350">
              <a:buFont typeface="+mj-lt"/>
              <a:buAutoNum type="alphaLcParenR"/>
            </a:pPr>
            <a:endParaRPr lang="it-IT" dirty="0" smtClean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32198" y="836712"/>
            <a:ext cx="4511802" cy="568863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ANNO </a:t>
            </a:r>
            <a:r>
              <a:rPr lang="it-IT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2015</a:t>
            </a:r>
          </a:p>
          <a:p>
            <a:pPr marL="0" indent="0" algn="ctr">
              <a:buNone/>
            </a:pPr>
            <a:endParaRPr lang="it-IT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65%</a:t>
            </a: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it-IT" dirty="0">
                <a:latin typeface="Times" panose="02020603050405020304" pitchFamily="18" charset="0"/>
                <a:cs typeface="Times" panose="02020603050405020304" pitchFamily="18" charset="0"/>
              </a:rPr>
              <a:t>in base </a:t>
            </a: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ai risultati della VQR 2004-2010;</a:t>
            </a:r>
          </a:p>
          <a:p>
            <a:pPr marL="514350" indent="-514350">
              <a:buFont typeface="+mj-lt"/>
              <a:buAutoNum type="alphaLcParenR"/>
            </a:pPr>
            <a:endParaRPr lang="it-IT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20% in base alle politiche di reclutamento;</a:t>
            </a:r>
          </a:p>
          <a:p>
            <a:pPr marL="514350" indent="-514350">
              <a:buFont typeface="+mj-lt"/>
              <a:buAutoNum type="alphaLcParenR"/>
            </a:pPr>
            <a:endParaRPr lang="it-IT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3%</a:t>
            </a: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 in base ai risultati della didattica con riferimento alla internalizzazione;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12% in base ai risultati della didattica con riferimento al numero di studenti regolari che hanno acquisito almeno 20CFU</a:t>
            </a:r>
          </a:p>
          <a:p>
            <a:pPr marL="514350" indent="-514350">
              <a:buFont typeface="+mj-lt"/>
              <a:buAutoNum type="alphaLcParenR"/>
            </a:pPr>
            <a:endParaRPr lang="it-IT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it-IT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endParaRPr lang="it-IT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2843808" y="5157192"/>
            <a:ext cx="129614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83568" y="4979482"/>
            <a:ext cx="2016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rgbClr val="FF0000"/>
                </a:solidFill>
              </a:rPr>
              <a:t>NEW</a:t>
            </a:r>
            <a:endParaRPr lang="it-IT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2688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28600"/>
            <a:ext cx="9036496" cy="680120"/>
          </a:xfrm>
        </p:spPr>
        <p:txBody>
          <a:bodyPr>
            <a:no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IL COSTO STANDARD PER STUDENTI IN CORSO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1520" y="1042958"/>
            <a:ext cx="878497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>
                <a:latin typeface="+mj-lt"/>
              </a:rPr>
              <a:t>                       </a:t>
            </a:r>
            <a:endParaRPr lang="it-IT" sz="24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it-IT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a = </a:t>
            </a:r>
            <a:r>
              <a:rPr lang="it-IT" sz="2800" dirty="0">
                <a:latin typeface="Times" panose="02020603050405020304" pitchFamily="18" charset="0"/>
                <a:cs typeface="Times" panose="02020603050405020304" pitchFamily="18" charset="0"/>
              </a:rPr>
              <a:t>costo </a:t>
            </a:r>
            <a:r>
              <a:rPr lang="it-IT" sz="2800" dirty="0" err="1">
                <a:latin typeface="Times" panose="02020603050405020304" pitchFamily="18" charset="0"/>
                <a:cs typeface="Times" panose="02020603050405020304" pitchFamily="18" charset="0"/>
              </a:rPr>
              <a:t>std</a:t>
            </a:r>
            <a:r>
              <a:rPr lang="it-IT" sz="2800" dirty="0">
                <a:latin typeface="Times" panose="02020603050405020304" pitchFamily="18" charset="0"/>
                <a:cs typeface="Times" panose="02020603050405020304" pitchFamily="18" charset="0"/>
              </a:rPr>
              <a:t> attività </a:t>
            </a:r>
            <a:r>
              <a:rPr lang="it-IT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didattiche e di ricerca </a:t>
            </a:r>
            <a:r>
              <a:rPr lang="it-IT" sz="2800" dirty="0">
                <a:latin typeface="Times" panose="02020603050405020304" pitchFamily="18" charset="0"/>
                <a:cs typeface="Times" panose="02020603050405020304" pitchFamily="18" charset="0"/>
              </a:rPr>
              <a:t>(docenti)</a:t>
            </a:r>
          </a:p>
          <a:p>
            <a:pPr>
              <a:lnSpc>
                <a:spcPct val="150000"/>
              </a:lnSpc>
            </a:pPr>
            <a:r>
              <a:rPr lang="it-IT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b = </a:t>
            </a:r>
            <a:r>
              <a:rPr lang="it-IT" sz="2800" dirty="0">
                <a:latin typeface="Times" panose="02020603050405020304" pitchFamily="18" charset="0"/>
                <a:cs typeface="Times" panose="02020603050405020304" pitchFamily="18" charset="0"/>
              </a:rPr>
              <a:t>costo </a:t>
            </a:r>
            <a:r>
              <a:rPr lang="it-IT" sz="2800" dirty="0" err="1">
                <a:latin typeface="Times" panose="02020603050405020304" pitchFamily="18" charset="0"/>
                <a:cs typeface="Times" panose="02020603050405020304" pitchFamily="18" charset="0"/>
              </a:rPr>
              <a:t>std</a:t>
            </a:r>
            <a:r>
              <a:rPr lang="it-IT" sz="2800" dirty="0">
                <a:latin typeface="Times" panose="02020603050405020304" pitchFamily="18" charset="0"/>
                <a:cs typeface="Times" panose="02020603050405020304" pitchFamily="18" charset="0"/>
              </a:rPr>
              <a:t> dei </a:t>
            </a:r>
            <a:r>
              <a:rPr lang="it-IT" sz="2800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servizi didattici </a:t>
            </a:r>
            <a:r>
              <a:rPr lang="it-IT" sz="2800" dirty="0">
                <a:latin typeface="Times" panose="02020603050405020304" pitchFamily="18" charset="0"/>
                <a:cs typeface="Times" panose="02020603050405020304" pitchFamily="18" charset="0"/>
              </a:rPr>
              <a:t>e organizzativi (compreso PTA)</a:t>
            </a:r>
          </a:p>
          <a:p>
            <a:pPr>
              <a:lnSpc>
                <a:spcPct val="150000"/>
              </a:lnSpc>
            </a:pPr>
            <a:r>
              <a:rPr lang="it-IT" sz="2800" dirty="0">
                <a:latin typeface="Times" panose="02020603050405020304" pitchFamily="18" charset="0"/>
                <a:cs typeface="Times" panose="02020603050405020304" pitchFamily="18" charset="0"/>
              </a:rPr>
              <a:t>c</a:t>
            </a:r>
            <a:r>
              <a:rPr lang="it-IT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 = </a:t>
            </a:r>
            <a:r>
              <a:rPr lang="it-IT" sz="2800" dirty="0">
                <a:latin typeface="Times" panose="02020603050405020304" pitchFamily="18" charset="0"/>
                <a:cs typeface="Times" panose="02020603050405020304" pitchFamily="18" charset="0"/>
              </a:rPr>
              <a:t>costo </a:t>
            </a:r>
            <a:r>
              <a:rPr lang="it-IT" sz="28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Std</a:t>
            </a:r>
            <a:r>
              <a:rPr lang="it-IT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it-IT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dotazione </a:t>
            </a:r>
            <a:r>
              <a:rPr lang="it-IT" sz="2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infrastrutturale</a:t>
            </a:r>
            <a:r>
              <a:rPr lang="it-IT" sz="2800" dirty="0">
                <a:latin typeface="Times" panose="02020603050405020304" pitchFamily="18" charset="0"/>
                <a:cs typeface="Times" panose="02020603050405020304" pitchFamily="18" charset="0"/>
              </a:rPr>
              <a:t>, di funzionamento e gestione</a:t>
            </a:r>
          </a:p>
          <a:p>
            <a:pPr>
              <a:lnSpc>
                <a:spcPct val="150000"/>
              </a:lnSpc>
            </a:pPr>
            <a:r>
              <a:rPr lang="it-IT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d= ulteriori </a:t>
            </a:r>
            <a:r>
              <a:rPr lang="it-IT" sz="2800" dirty="0">
                <a:latin typeface="Times" panose="02020603050405020304" pitchFamily="18" charset="0"/>
                <a:cs typeface="Times" panose="02020603050405020304" pitchFamily="18" charset="0"/>
              </a:rPr>
              <a:t>voci </a:t>
            </a:r>
            <a:r>
              <a:rPr lang="it-IT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di costo </a:t>
            </a:r>
            <a:r>
              <a:rPr lang="it-IT" sz="28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std</a:t>
            </a:r>
            <a:r>
              <a:rPr lang="it-IT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it-IT" sz="2800" dirty="0">
                <a:latin typeface="Times" panose="02020603050405020304" pitchFamily="18" charset="0"/>
                <a:cs typeface="Times" panose="02020603050405020304" pitchFamily="18" charset="0"/>
              </a:rPr>
              <a:t>per </a:t>
            </a:r>
            <a:r>
              <a:rPr lang="it-IT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 particolari </a:t>
            </a:r>
            <a:r>
              <a:rPr lang="it-IT" sz="2800" dirty="0">
                <a:latin typeface="Times" panose="02020603050405020304" pitchFamily="18" charset="0"/>
                <a:cs typeface="Times" panose="02020603050405020304" pitchFamily="18" charset="0"/>
              </a:rPr>
              <a:t>ambiti disciplinari</a:t>
            </a:r>
          </a:p>
          <a:p>
            <a:pPr>
              <a:lnSpc>
                <a:spcPct val="150000"/>
              </a:lnSpc>
            </a:pPr>
            <a:r>
              <a:rPr lang="it-IT" sz="2800" dirty="0">
                <a:latin typeface="Times" panose="02020603050405020304" pitchFamily="18" charset="0"/>
                <a:cs typeface="Times" panose="02020603050405020304" pitchFamily="18" charset="0"/>
              </a:rPr>
              <a:t>e</a:t>
            </a:r>
            <a:r>
              <a:rPr lang="it-IT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 = </a:t>
            </a:r>
            <a:r>
              <a:rPr lang="it-IT" sz="28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correzione perequativa per area geografic</a:t>
            </a:r>
            <a:r>
              <a:rPr lang="it-IT" sz="2400" b="1" dirty="0">
                <a:solidFill>
                  <a:srgbClr val="FF0000"/>
                </a:solidFill>
                <a:latin typeface="+mj-lt"/>
              </a:rPr>
              <a:t>a</a:t>
            </a:r>
          </a:p>
        </p:txBody>
      </p:sp>
      <p:sp>
        <p:nvSpPr>
          <p:cNvPr id="4" name="Rettangolo 3"/>
          <p:cNvSpPr/>
          <p:nvPr/>
        </p:nvSpPr>
        <p:spPr>
          <a:xfrm>
            <a:off x="2198649" y="944724"/>
            <a:ext cx="540060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latin typeface="Bodoni MT" panose="02070603080606020203" pitchFamily="18" charset="0"/>
              </a:rPr>
              <a:t>C </a:t>
            </a:r>
            <a:r>
              <a:rPr lang="it-IT" sz="3600" dirty="0" err="1" smtClean="0">
                <a:latin typeface="Bodoni MT" panose="02070603080606020203" pitchFamily="18" charset="0"/>
              </a:rPr>
              <a:t>std</a:t>
            </a:r>
            <a:r>
              <a:rPr lang="it-IT" sz="3600" dirty="0" smtClean="0">
                <a:latin typeface="Bodoni MT" panose="02070603080606020203" pitchFamily="18" charset="0"/>
              </a:rPr>
              <a:t> = a + b+ c + d +e</a:t>
            </a:r>
            <a:endParaRPr lang="it-IT" sz="3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96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ratio del costo standard (presumibile):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600" dirty="0" smtClean="0">
                <a:latin typeface="Times"/>
                <a:cs typeface="Times"/>
              </a:rPr>
              <a:t>Perequare la distribuzione delle risorse tra atenei sovra e sotto finanziati</a:t>
            </a:r>
          </a:p>
          <a:p>
            <a:r>
              <a:rPr lang="it-IT" sz="2600" dirty="0" smtClean="0">
                <a:latin typeface="Times"/>
                <a:cs typeface="Times"/>
              </a:rPr>
              <a:t>Promuovere l’efficienza nell’utilizzo delle risorse: sono avvantaggiati gli atenei i cui corsi hanno la numerosità saturata a quella standard della corrispondente classe di laurea</a:t>
            </a:r>
          </a:p>
          <a:p>
            <a:r>
              <a:rPr lang="it-IT" sz="2600" dirty="0" smtClean="0">
                <a:latin typeface="Times"/>
                <a:cs typeface="Times"/>
              </a:rPr>
              <a:t>Spingere verso la riduzione dei F.C. (non vengono considerati ai fini del C.S.)</a:t>
            </a:r>
          </a:p>
          <a:p>
            <a:r>
              <a:rPr lang="it-IT" sz="2600" dirty="0" smtClean="0">
                <a:latin typeface="Times"/>
                <a:cs typeface="Times"/>
              </a:rPr>
              <a:t>Introdurre, per la prima volta nella formazione del F.F.O. un elemento di perequazione territoriale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1777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panose="02020603050405020304" pitchFamily="18" charset="0"/>
              </a:rPr>
              <a:t>Classifica degli atenei con il più alto costo standard – FFO 2015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1272508"/>
              </p:ext>
            </p:extLst>
          </p:nvPr>
        </p:nvGraphicFramePr>
        <p:xfrm>
          <a:off x="467544" y="1920875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8205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193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QUALI GLI EFFETTI FINALI SULLE ASSEGNAZIONI FINALI DEL FFO PER NORD, CENTRO E MEZZOGIORNO: CONFRONTIAMO IL 2008 E IL 2014 (DATI DEFINITIVI)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228323"/>
              </p:ext>
            </p:extLst>
          </p:nvPr>
        </p:nvGraphicFramePr>
        <p:xfrm>
          <a:off x="457200" y="3140968"/>
          <a:ext cx="8229600" cy="200151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378496"/>
                <a:gridCol w="1224136"/>
                <a:gridCol w="648072"/>
                <a:gridCol w="1296144"/>
                <a:gridCol w="792088"/>
                <a:gridCol w="1152128"/>
                <a:gridCol w="709836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AREA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FFO 2008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Peso%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FFO 2014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Peso %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/>
                        <a:t>Var</a:t>
                      </a:r>
                      <a:r>
                        <a:rPr lang="it-IT" sz="1400" dirty="0" smtClean="0"/>
                        <a:t>.</a:t>
                      </a:r>
                      <a:r>
                        <a:rPr lang="it-IT" sz="1400" baseline="0" dirty="0" smtClean="0"/>
                        <a:t> assoluta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/>
                        <a:t>Var</a:t>
                      </a:r>
                      <a:r>
                        <a:rPr lang="it-IT" sz="1400" dirty="0" smtClean="0"/>
                        <a:t>. di peso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/>
                        <a:t>Var</a:t>
                      </a:r>
                      <a:r>
                        <a:rPr lang="it-IT" sz="1400" dirty="0" smtClean="0"/>
                        <a:t>. % 2014-2008 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NORD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2.872.844.826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39,34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 2.865.077.361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42,64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-7.767.465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2,70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-0,3</a:t>
                      </a:r>
                      <a:endParaRPr lang="it-IT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CENTRO 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2.004.745.515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27,87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 1.787.531.380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26,60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-217.214.135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-1,27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-10,8</a:t>
                      </a:r>
                      <a:endParaRPr lang="it-IT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MEZZOGIORNO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2.315.458.258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32,19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 2.067.171.427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30,76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-248.286.831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-1,43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-10,7</a:t>
                      </a:r>
                      <a:endParaRPr lang="it-IT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TOTALE</a:t>
                      </a:r>
                      <a:r>
                        <a:rPr lang="it-IT" sz="1200" baseline="0" dirty="0" smtClean="0"/>
                        <a:t> ATENEI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7.193.048.599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100,00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6.719.780.168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100,00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-473.268.431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0,00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-6,6</a:t>
                      </a:r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07519" y="1536596"/>
            <a:ext cx="81289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it-IT" dirty="0" smtClean="0">
                <a:latin typeface="Times"/>
                <a:cs typeface="Times"/>
              </a:rPr>
              <a:t>Meno risorse complessive per il sistema;</a:t>
            </a:r>
          </a:p>
          <a:p>
            <a:pPr marL="285750" indent="-285750">
              <a:buFont typeface="Wingdings" charset="2"/>
              <a:buChar char="ü"/>
            </a:pPr>
            <a:r>
              <a:rPr lang="it-IT" dirty="0">
                <a:latin typeface="Times"/>
                <a:cs typeface="Times"/>
              </a:rPr>
              <a:t>A</a:t>
            </a:r>
            <a:r>
              <a:rPr lang="it-IT" dirty="0" smtClean="0">
                <a:latin typeface="Times"/>
                <a:cs typeface="Times"/>
              </a:rPr>
              <a:t>tenei del Centro e del Sud più penalizzati in termini relativi (peso) e soprattutto assoluti (€ in meno), con redistribuzioni interne che vanno da + 13 mil.€ </a:t>
            </a:r>
          </a:p>
          <a:p>
            <a:r>
              <a:rPr lang="it-IT" dirty="0" smtClean="0">
                <a:latin typeface="Times"/>
                <a:cs typeface="Times"/>
              </a:rPr>
              <a:t>A titolo di esempio per Politecnico di Torino a -  83 mil.€ per Roma Sapienza </a:t>
            </a:r>
          </a:p>
          <a:p>
            <a:r>
              <a:rPr lang="it-IT" dirty="0" smtClean="0">
                <a:latin typeface="Times"/>
                <a:cs typeface="Times"/>
              </a:rPr>
              <a:t>(Fonte: Rapporto Fondazione Res 2015)</a:t>
            </a:r>
            <a:endParaRPr lang="it-IT" dirty="0">
              <a:latin typeface="Times"/>
              <a:cs typeface="Time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5448572"/>
            <a:ext cx="3272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Fonte: Rapporto </a:t>
            </a:r>
            <a:r>
              <a:rPr lang="it-IT" sz="1200" dirty="0" smtClean="0"/>
              <a:t>Fondazione </a:t>
            </a:r>
            <a:r>
              <a:rPr lang="it-IT" sz="1200" dirty="0"/>
              <a:t>Res 2015</a:t>
            </a:r>
          </a:p>
        </p:txBody>
      </p:sp>
    </p:spTree>
    <p:extLst>
      <p:ext uri="{BB962C8B-B14F-4D97-AF65-F5344CB8AC3E}">
        <p14:creationId xmlns:p14="http://schemas.microsoft.com/office/powerpoint/2010/main" val="3638368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712968" cy="9906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EFFETTI DELL’INTRODUZIONE DEL COSTO STANDARD PER STUDENTE: </a:t>
            </a:r>
            <a:b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CONFRONTO TRA 25 % QUOTA BASE 2015 E SIMULAZIONE SU 100% QUOTA BASE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07519" y="1536596"/>
            <a:ext cx="812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Riallocazione di circa 68 mil. € al Nord rispetto a Centro e Sud, ma anche riallocazione sostanziale </a:t>
            </a:r>
            <a:r>
              <a:rPr lang="it-IT" dirty="0" smtClean="0">
                <a:solidFill>
                  <a:srgbClr val="FF0000"/>
                </a:solidFill>
              </a:rPr>
              <a:t>tra atenei</a:t>
            </a:r>
            <a:endParaRPr lang="it-IT" sz="1200" dirty="0">
              <a:solidFill>
                <a:srgbClr val="FF0000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08560"/>
              </p:ext>
            </p:extLst>
          </p:nvPr>
        </p:nvGraphicFramePr>
        <p:xfrm>
          <a:off x="615950" y="2564904"/>
          <a:ext cx="7912100" cy="2422365"/>
        </p:xfrm>
        <a:graphic>
          <a:graphicData uri="http://schemas.openxmlformats.org/drawingml/2006/table">
            <a:tbl>
              <a:tblPr firstRow="1" bandRow="1"/>
              <a:tblGrid>
                <a:gridCol w="1270000"/>
                <a:gridCol w="1168400"/>
                <a:gridCol w="1460500"/>
                <a:gridCol w="1168400"/>
                <a:gridCol w="1168400"/>
                <a:gridCol w="990600"/>
                <a:gridCol w="685800"/>
              </a:tblGrid>
              <a:tr h="76095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D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Quota CS 25%</a:t>
                      </a:r>
                      <a:b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(A1)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D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Quota storica 75%</a:t>
                      </a:r>
                      <a:b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(A2)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D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Tot. Quota Base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D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CS </a:t>
                      </a:r>
                      <a:b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D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Var. assoluta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D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Var. </a:t>
                      </a:r>
                      <a:b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DA0"/>
                    </a:solidFill>
                  </a:tcPr>
                </a:tc>
              </a:tr>
              <a:tr h="3804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D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D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(B-A)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D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(B-A/A)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DA0"/>
                    </a:solidFill>
                  </a:tcPr>
                </a:tc>
              </a:tr>
              <a:tr h="32023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NORD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   516.859.687 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       1.482.521.851 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1.999.381.538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2.067.438.746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68.057.208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3,40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3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CENTRO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   290.314.956 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           930.134.357 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1.220.449.313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1.161.259.823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-59.189.490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-4,85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3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MEZZOGIORNO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394.523.401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       1.192.437.920 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1.586.961.321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1.578.093.603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-8.867.718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-0,56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3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TOTALE ATENEI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1.201.698.044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       3.605.094.128 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4.806.792.172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4.806.792.172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D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820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esercizio non scientifico: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67385"/>
              </p:ext>
            </p:extLst>
          </p:nvPr>
        </p:nvGraphicFramePr>
        <p:xfrm>
          <a:off x="496730" y="1399710"/>
          <a:ext cx="8150539" cy="5277779"/>
        </p:xfrm>
        <a:graphic>
          <a:graphicData uri="http://schemas.openxmlformats.org/drawingml/2006/table">
            <a:tbl>
              <a:tblPr/>
              <a:tblGrid>
                <a:gridCol w="1432765"/>
                <a:gridCol w="630777"/>
                <a:gridCol w="621766"/>
                <a:gridCol w="765943"/>
                <a:gridCol w="615008"/>
                <a:gridCol w="993474"/>
                <a:gridCol w="847043"/>
                <a:gridCol w="738910"/>
                <a:gridCol w="747921"/>
                <a:gridCol w="756932"/>
              </a:tblGrid>
              <a:tr h="785752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ATENEO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STUDENTI IN CORSO A.A. 2013/14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Costo standard unitario di formazione per studente in corso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Costo Std totale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% costo std totale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Quota base art. 2- 100% costo standard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Quota premiale FFO 2015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Totale ipotesi FFO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Spese del personale totali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Differenze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Politecnica delle MARCHE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10.762,00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7.700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82.867.400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1,27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61.273.918,04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14.653.147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75.927.065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63.886.141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12.040.924,04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BARI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31.112,40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6.454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200.799.430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3,09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148.475.369,00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30.636.157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179.111.526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174.498.733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4.612.793,00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Politecnico di BARI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5.616,00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7.891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44.315.856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0,68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32.768.086,47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6.626.722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39.394.808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34.030.191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5.364.617,47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BASILICATA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3.707,00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6.901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25.582.007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0,39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18.915.880,07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6.150.777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25.066.657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34.587.284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  9.520.627,00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BERGAMO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10.328,00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5.042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52.073.776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0,80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38.504.457,52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10.153.756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48.658.214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33.878.874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14.779.339,52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BOLOGNA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56.362,80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6.163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347.363.936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5,34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256.848.282,56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94.270.721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351.119.004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340.529.503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10.589.500,56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BRESCIA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10.017,50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7.317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73.298.048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1,13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54.198.135,28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15.634.583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69.832.718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60.468.276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9.364.442,28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CAGLIARI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13.968,00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6.821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95.275.728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1,47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70.448.899,68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21.480.892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91.929.792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115.638.934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- 23.709.142,32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della CALABRIA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16.387,00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6.151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100.796.437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1,55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74.531.029,33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20.036.688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94.567.717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89.245.140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5.322.577,33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CAMERINO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4.466,20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7.328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32.728.314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0,50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24.200.011,17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7.296.449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31.496.460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32.596.102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  1.099.641,83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25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CASSINO e LAZIO MERIDIONALE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5.083,50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5.355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27.222.143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0,42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20.128.631,14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7.088.617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27.217.248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34.956.712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  7.739.463,86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CATANIA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23.697,10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7.020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166.353.642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2,56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123.005.421,03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25.728.723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148.734.144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158.632.767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  9.898.622,97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CATANZARO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6.750,20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7.516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50.734.503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0,78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37.514.170,72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6.025.324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43.539.495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25.085.680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18.453.814,72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CHIETI-PESCARA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18.451,20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6.191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114.231.379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1,76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84.465.111,34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17.406.299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101.871.410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67.174.165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34.697.245,34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FERRARA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10.821,40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7.212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78.043.937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1,20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57.707.346,77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17.228.605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74.935.952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70.088.069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4.847.882,77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FIRENZE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31.797,10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6.641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211.164.541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3,25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156.139.552,89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50.764.909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206.904.462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203.912.502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2.991.959,89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FOGGIA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6.119,80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6.394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39.130.001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0,60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28.933.555,13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9.936.570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38.870.125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37.557.603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1.312.522,13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GENOVA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22.008,80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6.921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152.322.905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2,34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112.630.795,52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32.715.983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145.346.779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162.285.347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- 16.938.568,48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INSUBRIA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6.383,50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7.110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45.386.685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0,70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33.559.880,21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10.101.020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43.660.900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39.649.379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4.011.521,21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L'AQUILA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15.134,00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6.709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101.534.006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1,56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75.076.403,54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11.613.130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86.689.534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63.223.681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23.465.852,54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SALENTO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11.318,00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5.565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62.984.670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0,97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46.572.204,60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14.225.789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60.797.994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72.173.789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- 11.375.795,40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MACERATA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6.050,30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4.686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28.351.706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0,44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20.963.854,27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8.887.107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29.850.961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32.758.575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  2.907.613,73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MESSINA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15.897,90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7.245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115.180.286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1,77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85.166.752,84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19.198.378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104.365.131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138.579.092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- 34.213.961,16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MILANO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44.517,20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6.321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281.393.221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4,33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208.068.132,63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61.261.454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269.329.587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234.218.191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35.111.395,63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MILANO-BICOCCA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23.792,00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5.569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132.497.648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2,04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97.971.578,99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29.794.328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127.765.907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92.509.093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35.256.813,99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Politecnico di MILANO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29.994,90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7.228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216.803.137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3,34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160.308.850,77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44.872.039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205.180.890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147.019.945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58.160.944,77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MODENA e REGGIO EMILIA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15.133,00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6.258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94.702.314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1,46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70.024.905,17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22.309.903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92.334.808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89.508.996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2.825.812,17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MOLISE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4.498,00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6.366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28.634.268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0,44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21.172.786,77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7.543.628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28.716.415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31.169.937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  2.453.522,23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NAPOLI "Federico II"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49.618,60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6.889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341.822.535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5,26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252.750.852,81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55.760.570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308.511.423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302.111.988</a:t>
                      </a:r>
                    </a:p>
                  </a:txBody>
                  <a:tcPr marL="6762" marR="6762" marT="6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6.399.434,81 </a:t>
                      </a:r>
                    </a:p>
                  </a:txBody>
                  <a:tcPr marL="6762" marR="6762" marT="6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86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sistema regge?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386095"/>
              </p:ext>
            </p:extLst>
          </p:nvPr>
        </p:nvGraphicFramePr>
        <p:xfrm>
          <a:off x="467544" y="2132856"/>
          <a:ext cx="8229599" cy="4168824"/>
        </p:xfrm>
        <a:graphic>
          <a:graphicData uri="http://schemas.openxmlformats.org/drawingml/2006/table">
            <a:tbl>
              <a:tblPr/>
              <a:tblGrid>
                <a:gridCol w="1446663"/>
                <a:gridCol w="636896"/>
                <a:gridCol w="627797"/>
                <a:gridCol w="773373"/>
                <a:gridCol w="620973"/>
                <a:gridCol w="1003110"/>
                <a:gridCol w="855260"/>
                <a:gridCol w="746077"/>
                <a:gridCol w="755176"/>
                <a:gridCol w="764274"/>
              </a:tblGrid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Seconda </a:t>
                      </a:r>
                      <a:r>
                        <a:rPr lang="it-IT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Univ</a:t>
                      </a:r>
                      <a:r>
                        <a:rPr lang="it-IT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. NAPOLI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17.353,00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7.381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128.082.493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1,97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94.706.919,48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18.517.894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113.224.813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127.845.962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- 14.621.148,52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Parthenope di NAPOLI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9.593,00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5.207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49.950.751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0,77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36.934.647,68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7.101.684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44.036.332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32.375.283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11.661.048,68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L'Orientale di NAPOLI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6.893,60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5.368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37.004.845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0,57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27.362.169,29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6.094.780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33.456.949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26.774.052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6.682.897,29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PADOVA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40.549,60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6.600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267.627.360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4,12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197.889.362,08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70.717.280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268.606.642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245.978.359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22.628.283,08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PALERMO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25.882,10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6.960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180.139.416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2,77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133.198.915,53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33.663.187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166.862.103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192.915.768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- 26.053.665,47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PARMA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16.068,20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7.104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114.148.493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1,76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84.403.823,37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23.893.316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108.297.139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107.565.382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731.757,37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PAVIA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16.566,70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7.033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116.513.601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1,79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86.152.634,75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26.585.087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112.737.722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113.166.241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     428.519,25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PERUGIA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15.367,70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7.309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112.322.519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1,73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83.053.659,73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28.480.547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111.534.207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129.586.235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- 18.052.028,27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PIEMONTE ORIENTALE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7.504,00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6.854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51.432.416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0,79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38.030.222,29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11.099.706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49.129.928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41.814.756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7.315.172,29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PISA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26.618,50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6.845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182.203.633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2,80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134.725.241,11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38.471.661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173.196.902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183.125.157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  9.928.254,89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Mediterranea di REGGIO CALABRIA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4.101,60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6.565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26.927.004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0,41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19.910.399,46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5.781.730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25.692.129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28.385.846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  2.693.716,54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ROMA "La Sapienza"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64.657,50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6.997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452.408.528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6,96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334.520.487,39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87.226.407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421.746.894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463.872.817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- 42.125.922,61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ROMA "Tor Vergata"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22.114,10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6.729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148.805.779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2,29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110.030.157,83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36.406.342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146.436.500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145.222.088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1.214.411,83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ROMA TRE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23.628,60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5.247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123.979.264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1,91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91.672.904,83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24.977.163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116.650.068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100.307.841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16.342.226,83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SALERNO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19.634,60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6.302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123.737.249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1,90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91.493.953,79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26.294.568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117.788.522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101.160.791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16.627.730,79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SANNIO di BENEVENTO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3.581,70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6.678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23.918.593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0,37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17.685.916,09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4.999.563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22.685.479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21.454.769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1.230.710,09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SASSARI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7.293,00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7.058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51.473.994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0,79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38.060.965,95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15.786.902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53.847.868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76.738.273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- 22.890.405,05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SIENA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11.236,90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7.081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79.568.489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1,22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58.834.633,01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28.559.182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87.393.815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104.218.920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- 16.825.104,99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TERAMO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4.015,50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6.380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25.618.890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0,39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18.943.152,15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6.334.530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25.277.682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24.232.914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1.044.768,15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TORINO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44.087,10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6.218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274.133.588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4,22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202.700.205,29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56.584.732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259.284.937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229.440.428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29.844.509,29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Politecnico di TORINO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20.223,50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7.586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153.415.471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2,36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113.438.662,21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26.869.302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140.307.964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99.244.244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41.063.720,21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TRIESTE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10.881,20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6.718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73.099.902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1,12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54.051.621,99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18.859.302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72.910.924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83.040.230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- 10.129.306,01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TUSCIA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5.356,50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5.994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32.106.861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0,49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23.740.495,90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8.332.434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32.072.930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36.852.734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  4.779.804,10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UDINE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10.600,80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6.508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68.990.006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1,06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51.012.678,06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19.788.840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70.801.518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72.870.663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  2.069.144,94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URBINO "Carlo BO"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9.833,50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5.773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56.768.796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0,87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41.976.054,79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8.267.492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50.243.547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45.367.909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4.875.637,79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Ca' Foscari VENEZIA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14.747,80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5.267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77.676.663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1,19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57.435.776,41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18.514.645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75.950.421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65.878.109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10.072.312,41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Università IUAV di VENEZIA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3.731,40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7.617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28.422.074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0,44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21.015.885,87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5.236.824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26.252.710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27.366.069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Times"/>
                        </a:rPr>
                        <a:t>-   1.113.359,13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VERONA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16.375,00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5.904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96.678.000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  1,49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71.485.769,42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    25.350.144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     96.835.913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84.473.996</a:t>
                      </a:r>
                    </a:p>
                  </a:txBody>
                  <a:tcPr marL="6828" marR="6828" marT="6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 12.361.917,42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949099"/>
              </p:ext>
            </p:extLst>
          </p:nvPr>
        </p:nvGraphicFramePr>
        <p:xfrm>
          <a:off x="467544" y="1268760"/>
          <a:ext cx="8229599" cy="829787"/>
        </p:xfrm>
        <a:graphic>
          <a:graphicData uri="http://schemas.openxmlformats.org/drawingml/2006/table">
            <a:tbl>
              <a:tblPr/>
              <a:tblGrid>
                <a:gridCol w="1446663"/>
                <a:gridCol w="636896"/>
                <a:gridCol w="627797"/>
                <a:gridCol w="773373"/>
                <a:gridCol w="620973"/>
                <a:gridCol w="1003110"/>
                <a:gridCol w="855260"/>
                <a:gridCol w="746077"/>
                <a:gridCol w="755176"/>
                <a:gridCol w="764274"/>
              </a:tblGrid>
              <a:tr h="79337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ATENEO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STUDENTI IN CORSO A.A. 2013/14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Costo standard unitario di formazione per studente in corso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Costo Std totale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% costo std totale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Quota base art. 2- 100% costo standard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 Quota premiale FFO 2015 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Totale ipotesi FFO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Spese del personale totali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Differenze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1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Riassumendo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91033" y="1556792"/>
            <a:ext cx="895296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it-IT" sz="2000" dirty="0" smtClean="0"/>
              <a:t>Il costo standard rappresenta la più significativa modifica del modello </a:t>
            </a:r>
          </a:p>
          <a:p>
            <a:r>
              <a:rPr lang="it-IT" sz="2000" dirty="0" smtClean="0"/>
              <a:t>di finanziamento delle università introdotto in tempi recenti</a:t>
            </a:r>
          </a:p>
          <a:p>
            <a:endParaRPr lang="it-IT" sz="2000" dirty="0"/>
          </a:p>
          <a:p>
            <a:pPr marL="342900" indent="-342900">
              <a:buFont typeface="Arial"/>
              <a:buChar char="•"/>
            </a:pPr>
            <a:r>
              <a:rPr lang="it-IT" sz="2000" dirty="0" smtClean="0"/>
              <a:t>Tende ad un obiettivo corretto </a:t>
            </a:r>
          </a:p>
          <a:p>
            <a:endParaRPr lang="it-IT" sz="2000" dirty="0"/>
          </a:p>
          <a:p>
            <a:pPr marL="342900" indent="-342900">
              <a:buFont typeface="Arial"/>
              <a:buChar char="•"/>
            </a:pPr>
            <a:r>
              <a:rPr lang="it-IT" sz="2000" dirty="0" smtClean="0"/>
              <a:t>E’ necessario dare tempi ragionevoli per andare a regime (8/10 anni)</a:t>
            </a:r>
          </a:p>
          <a:p>
            <a:endParaRPr lang="it-IT" sz="2000" dirty="0"/>
          </a:p>
          <a:p>
            <a:pPr marL="342900" indent="-342900">
              <a:buFont typeface="Arial"/>
              <a:buChar char="•"/>
            </a:pPr>
            <a:r>
              <a:rPr lang="it-IT" sz="2000" dirty="0" smtClean="0"/>
              <a:t>E’ indispensabile introdurre clausole di </a:t>
            </a:r>
            <a:r>
              <a:rPr lang="it-IT" sz="2000" dirty="0" smtClean="0"/>
              <a:t>salvaguardia,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 smtClean="0"/>
              <a:t> </a:t>
            </a:r>
            <a:r>
              <a:rPr lang="it-IT" sz="2000" dirty="0" smtClean="0"/>
              <a:t>tra il -2% e il + 4% </a:t>
            </a:r>
            <a:r>
              <a:rPr lang="it-IT" sz="2000" dirty="0" err="1" smtClean="0"/>
              <a:t>max</a:t>
            </a:r>
            <a:endParaRPr lang="it-IT" sz="2000" dirty="0" smtClean="0"/>
          </a:p>
          <a:p>
            <a:endParaRPr lang="it-IT" sz="2000" dirty="0"/>
          </a:p>
          <a:p>
            <a:pPr marL="342900" indent="-342900">
              <a:buFont typeface="Arial"/>
              <a:buChar char="•"/>
            </a:pPr>
            <a:r>
              <a:rPr lang="it-IT" sz="2000" dirty="0" smtClean="0"/>
              <a:t>E’ necessario definire l’utilizzo </a:t>
            </a:r>
            <a:r>
              <a:rPr lang="it-IT" sz="2000" dirty="0"/>
              <a:t>di medie mobili calcolate su un triennio </a:t>
            </a:r>
            <a:endParaRPr lang="it-IT" sz="2000" dirty="0" smtClean="0"/>
          </a:p>
          <a:p>
            <a:r>
              <a:rPr lang="it-IT" sz="2000" dirty="0" smtClean="0"/>
              <a:t>anziché </a:t>
            </a:r>
            <a:r>
              <a:rPr lang="it-IT" sz="2000" dirty="0"/>
              <a:t>dei valori annuali - che consentano di smussare eventuali fluttuazioni </a:t>
            </a:r>
            <a:endParaRPr lang="it-IT" sz="2000" dirty="0" smtClean="0"/>
          </a:p>
          <a:p>
            <a:r>
              <a:rPr lang="it-IT" sz="2000" dirty="0" smtClean="0"/>
              <a:t>senza </a:t>
            </a:r>
            <a:r>
              <a:rPr lang="it-IT" sz="2000" dirty="0"/>
              <a:t>per questo alterare la misurazione delle tendenze in </a:t>
            </a:r>
            <a:r>
              <a:rPr lang="it-IT" sz="2000" dirty="0" smtClean="0"/>
              <a:t>atto</a:t>
            </a:r>
          </a:p>
          <a:p>
            <a:endParaRPr lang="it-IT" sz="2000" dirty="0"/>
          </a:p>
          <a:p>
            <a:pPr marL="342900" indent="-342900">
              <a:buFont typeface="Arial"/>
              <a:buChar char="•"/>
            </a:pPr>
            <a:r>
              <a:rPr lang="it-IT" sz="2000" dirty="0" smtClean="0"/>
              <a:t>E’ serio pensare a tutto ciò con una reale introduzione di risorse fresche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59085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it-IT" sz="2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 conclusione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24264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latin typeface="Times"/>
                <a:cs typeface="Times"/>
              </a:rPr>
              <a:t>Scarse risorse investite nel sistema e competizione a maggior vantaggio degli atenei favoriti dal miglior contesto economico – territoriale</a:t>
            </a:r>
          </a:p>
          <a:p>
            <a:r>
              <a:rPr lang="it-IT" dirty="0" smtClean="0">
                <a:latin typeface="Times"/>
                <a:cs typeface="Times"/>
              </a:rPr>
              <a:t>Vincoli al turnover legati a indici di bilancio che spingono all’aumento delle tasse (per chi può) o a favorire gli atenei che godono di finanziamenti esterni stabili per il personale</a:t>
            </a:r>
          </a:p>
          <a:p>
            <a:r>
              <a:rPr lang="it-IT" dirty="0" smtClean="0">
                <a:latin typeface="Times"/>
                <a:cs typeface="Times"/>
              </a:rPr>
              <a:t>I vincoli al turnover di sistema stanno avendo pesanti ripercussioni sul potenziale di ricerca e quindi possibilità di competere ad armi pari per la quota premiale sulla ricerca</a:t>
            </a:r>
          </a:p>
          <a:p>
            <a:r>
              <a:rPr lang="it-IT" dirty="0" smtClean="0">
                <a:latin typeface="Times"/>
                <a:cs typeface="Times"/>
              </a:rPr>
              <a:t>L’elevato numero di studenti fuori corso, specie al sud, dipende anche da fattori di contesto sfavorevoli</a:t>
            </a:r>
          </a:p>
          <a:p>
            <a:r>
              <a:rPr lang="it-IT" dirty="0" smtClean="0">
                <a:latin typeface="Times"/>
                <a:cs typeface="Times"/>
              </a:rPr>
              <a:t>Il sistema attuale di punti organico, costo standard e quote premiali genera un circolo vizioso di minore FFO → più tasse → meno studenti → meno docenti → meno ricerca, migrazione dei docenti “bravi” negli atenei ricchi</a:t>
            </a:r>
          </a:p>
          <a:p>
            <a:r>
              <a:rPr lang="it-IT" dirty="0" smtClean="0">
                <a:latin typeface="Times"/>
                <a:cs typeface="Times"/>
              </a:rPr>
              <a:t>Difficoltà per la </a:t>
            </a:r>
            <a:r>
              <a:rPr lang="it-IT" dirty="0" err="1" smtClean="0">
                <a:latin typeface="Times"/>
                <a:cs typeface="Times"/>
              </a:rPr>
              <a:t>governance</a:t>
            </a:r>
            <a:r>
              <a:rPr lang="it-IT" dirty="0" smtClean="0">
                <a:latin typeface="Times"/>
                <a:cs typeface="Times"/>
              </a:rPr>
              <a:t> nell’individuare leve di miglioramento, anche per l’annuale instabilità dei parametri</a:t>
            </a:r>
          </a:p>
          <a:p>
            <a:endParaRPr lang="it-IT" sz="1600" dirty="0"/>
          </a:p>
          <a:p>
            <a:pPr marL="0" indent="0" algn="ctr">
              <a:buNone/>
            </a:pPr>
            <a:endParaRPr lang="it-IT" sz="1600" dirty="0"/>
          </a:p>
          <a:p>
            <a:pPr marL="0" indent="0" algn="ctr">
              <a:buNone/>
            </a:pPr>
            <a:endParaRPr lang="it-IT" sz="1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2600" dirty="0" smtClean="0">
                <a:solidFill>
                  <a:srgbClr val="FF0000"/>
                </a:solidFill>
              </a:rPr>
              <a:t>Alla politica interessa l’università</a:t>
            </a:r>
            <a:r>
              <a:rPr lang="it-IT" sz="2600" dirty="0" smtClean="0">
                <a:solidFill>
                  <a:srgbClr val="FF0000"/>
                </a:solidFill>
              </a:rPr>
              <a:t>? </a:t>
            </a:r>
          </a:p>
          <a:p>
            <a:pPr marL="0" indent="0" algn="ctr">
              <a:buNone/>
            </a:pPr>
            <a:r>
              <a:rPr lang="it-IT" sz="2600" dirty="0" smtClean="0">
                <a:solidFill>
                  <a:srgbClr val="FF0000"/>
                </a:solidFill>
              </a:rPr>
              <a:t>Forse no, Non dobbiamo stancarci di parlarne</a:t>
            </a:r>
            <a:endParaRPr lang="it-IT" sz="2600" dirty="0" smtClean="0">
              <a:solidFill>
                <a:srgbClr val="FF0000"/>
              </a:solidFill>
            </a:endParaRPr>
          </a:p>
          <a:p>
            <a:endParaRPr lang="it-IT" sz="2600" dirty="0" smtClean="0"/>
          </a:p>
          <a:p>
            <a:endParaRPr lang="it-IT" sz="1600" dirty="0"/>
          </a:p>
        </p:txBody>
      </p:sp>
      <p:sp>
        <p:nvSpPr>
          <p:cNvPr id="4" name="Freccia in giù 3"/>
          <p:cNvSpPr/>
          <p:nvPr/>
        </p:nvSpPr>
        <p:spPr>
          <a:xfrm>
            <a:off x="4283968" y="5229200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5562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 primato di cui avremmo fatto a meno: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Secondo la ragioneria dello Stato il comparto universitario è l’unico che ha </a:t>
            </a:r>
            <a:r>
              <a:rPr lang="it-IT" u="sng" dirty="0" smtClean="0"/>
              <a:t>realmente</a:t>
            </a:r>
            <a:r>
              <a:rPr lang="it-IT" dirty="0" smtClean="0"/>
              <a:t> tagliato la spesa nell’ultimo quinquennio</a:t>
            </a:r>
          </a:p>
          <a:p>
            <a:pPr marL="0" indent="0">
              <a:buNone/>
            </a:pPr>
            <a:r>
              <a:rPr lang="it-IT" dirty="0" smtClean="0"/>
              <a:t>Con i seguenti effetti:</a:t>
            </a:r>
          </a:p>
          <a:p>
            <a:r>
              <a:rPr lang="it-IT" dirty="0"/>
              <a:t>Abbiamo perso il 21% del finanziamento in termini reali </a:t>
            </a:r>
            <a:r>
              <a:rPr lang="it-IT" sz="1800" dirty="0"/>
              <a:t>(EUA public </a:t>
            </a:r>
            <a:r>
              <a:rPr lang="it-IT" sz="1800" dirty="0" err="1"/>
              <a:t>funding</a:t>
            </a:r>
            <a:r>
              <a:rPr lang="it-IT" sz="1800" dirty="0"/>
              <a:t> </a:t>
            </a:r>
            <a:r>
              <a:rPr lang="it-IT" sz="1800" dirty="0" err="1"/>
              <a:t>observatory</a:t>
            </a:r>
            <a:r>
              <a:rPr lang="it-IT" sz="1800" dirty="0" smtClean="0"/>
              <a:t>)</a:t>
            </a:r>
          </a:p>
          <a:p>
            <a:r>
              <a:rPr lang="it-IT" dirty="0" smtClean="0"/>
              <a:t>Perso il 17.9 % docenti T.I. e il 31.2 % degli ordinari</a:t>
            </a:r>
          </a:p>
          <a:p>
            <a:r>
              <a:rPr lang="it-IT" dirty="0" smtClean="0"/>
              <a:t>Ci apprestiamo a perdere buona parte del </a:t>
            </a:r>
            <a:r>
              <a:rPr lang="it-IT" dirty="0"/>
              <a:t>finanziamento italiano (13.8</a:t>
            </a:r>
            <a:r>
              <a:rPr lang="it-IT" dirty="0" smtClean="0"/>
              <a:t>% - 11€Miliardi) in </a:t>
            </a:r>
            <a:r>
              <a:rPr lang="it-IT" dirty="0" err="1" smtClean="0"/>
              <a:t>Horizon</a:t>
            </a:r>
            <a:r>
              <a:rPr lang="it-IT" dirty="0" smtClean="0"/>
              <a:t> 2020, disponendo solo di poco meno del 7 % dei ricercatori in EU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0532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/>
              <a:t>Il Fondo di Finanziamento Ordinario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La principale </a:t>
            </a:r>
            <a:r>
              <a:rPr lang="it-IT" sz="2200" dirty="0">
                <a:latin typeface="Times" panose="02020603050405020304" pitchFamily="18" charset="0"/>
                <a:cs typeface="Times" panose="02020603050405020304" pitchFamily="18" charset="0"/>
              </a:rPr>
              <a:t>fonte di </a:t>
            </a:r>
            <a:r>
              <a:rPr lang="it-IT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entrata degli atenei italiani </a:t>
            </a:r>
            <a:r>
              <a:rPr lang="it-IT" sz="2200" dirty="0">
                <a:latin typeface="Times" panose="02020603050405020304" pitchFamily="18" charset="0"/>
                <a:cs typeface="Times" panose="02020603050405020304" pitchFamily="18" charset="0"/>
              </a:rPr>
              <a:t>è rappresentata dai trasferimenti ministeriali e, in particolare, dal Fondo di Finanziamento Ordinario (FFO). </a:t>
            </a:r>
            <a:endParaRPr lang="it-IT" sz="2200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r>
              <a:rPr lang="it-IT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A partire dal 2009, tale </a:t>
            </a:r>
            <a:r>
              <a:rPr lang="it-IT" sz="2200" dirty="0">
                <a:latin typeface="Times" panose="02020603050405020304" pitchFamily="18" charset="0"/>
                <a:cs typeface="Times" panose="02020603050405020304" pitchFamily="18" charset="0"/>
              </a:rPr>
              <a:t>contributo ha </a:t>
            </a:r>
            <a:r>
              <a:rPr lang="it-IT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subito</a:t>
            </a:r>
            <a:r>
              <a:rPr lang="it-IT" sz="2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it-IT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diverse modalità di calcolo, introducendo criteri meritocratici nella distribuzione piuttosto che dimensionali. Infatti: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it-IT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Art. </a:t>
            </a:r>
            <a:r>
              <a:rPr lang="it-IT" sz="2200" dirty="0">
                <a:latin typeface="Times" panose="02020603050405020304" pitchFamily="18" charset="0"/>
                <a:cs typeface="Times" panose="02020603050405020304" pitchFamily="18" charset="0"/>
              </a:rPr>
              <a:t>2 </a:t>
            </a:r>
            <a:r>
              <a:rPr lang="it-IT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L. </a:t>
            </a:r>
            <a:r>
              <a:rPr lang="it-IT" sz="2200" dirty="0">
                <a:latin typeface="Times" panose="02020603050405020304" pitchFamily="18" charset="0"/>
                <a:cs typeface="Times" panose="02020603050405020304" pitchFamily="18" charset="0"/>
              </a:rPr>
              <a:t>9 gennaio 2009, n.1 </a:t>
            </a:r>
            <a:r>
              <a:rPr lang="it-IT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stabiliva che </a:t>
            </a:r>
            <a:r>
              <a:rPr lang="it-IT" sz="2200" dirty="0">
                <a:latin typeface="Times" panose="02020603050405020304" pitchFamily="18" charset="0"/>
                <a:cs typeface="Times" panose="02020603050405020304" pitchFamily="18" charset="0"/>
              </a:rPr>
              <a:t>“</a:t>
            </a:r>
            <a:r>
              <a:rPr lang="it-IT" sz="2200" i="1" dirty="0">
                <a:latin typeface="Times" panose="02020603050405020304" pitchFamily="18" charset="0"/>
                <a:cs typeface="Times" panose="02020603050405020304" pitchFamily="18" charset="0"/>
              </a:rPr>
              <a:t>a decorrere </a:t>
            </a:r>
            <a:r>
              <a:rPr lang="it-IT" sz="2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dal </a:t>
            </a:r>
            <a:r>
              <a:rPr lang="it-IT" sz="2200" i="1" dirty="0">
                <a:latin typeface="Times" panose="02020603050405020304" pitchFamily="18" charset="0"/>
                <a:cs typeface="Times" panose="02020603050405020304" pitchFamily="18" charset="0"/>
              </a:rPr>
              <a:t>2009, al fine di </a:t>
            </a:r>
            <a:r>
              <a:rPr lang="it-IT" sz="2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promuovere e sostenere l’incremento qualitativo delle attività universitarie statali </a:t>
            </a:r>
            <a:r>
              <a:rPr lang="it-IT" sz="2200" i="1" dirty="0">
                <a:latin typeface="Times" panose="02020603050405020304" pitchFamily="18" charset="0"/>
                <a:cs typeface="Times" panose="02020603050405020304" pitchFamily="18" charset="0"/>
              </a:rPr>
              <a:t>e di migliorare </a:t>
            </a:r>
            <a:r>
              <a:rPr lang="it-IT" sz="2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l’efficacia e l’efficienza</a:t>
            </a:r>
            <a:r>
              <a:rPr lang="it-IT" sz="2200" i="1" dirty="0">
                <a:latin typeface="Times" panose="02020603050405020304" pitchFamily="18" charset="0"/>
                <a:cs typeface="Times" panose="02020603050405020304" pitchFamily="18" charset="0"/>
              </a:rPr>
              <a:t> nell’utilizzo delle risorse, una quota non inferiore al 7% del </a:t>
            </a:r>
            <a:r>
              <a:rPr lang="it-IT" sz="2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FFO </a:t>
            </a:r>
            <a:r>
              <a:rPr lang="it-IT" sz="2200" i="1" dirty="0">
                <a:latin typeface="Times" panose="02020603050405020304" pitchFamily="18" charset="0"/>
                <a:cs typeface="Times" panose="02020603050405020304" pitchFamily="18" charset="0"/>
              </a:rPr>
              <a:t>(…) con progressivi incrementi negli anni successivi, è ripartita prendendo in considerazione:</a:t>
            </a:r>
            <a:endParaRPr lang="it-IT" sz="2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0"/>
            <a:r>
              <a:rPr lang="it-IT" sz="2200" i="1" dirty="0">
                <a:latin typeface="Times" panose="02020603050405020304" pitchFamily="18" charset="0"/>
                <a:cs typeface="Times" panose="02020603050405020304" pitchFamily="18" charset="0"/>
              </a:rPr>
              <a:t>la qualità dell’offerta formativa e i risultati dei processi formativi;</a:t>
            </a:r>
            <a:endParaRPr lang="it-IT" sz="2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0"/>
            <a:r>
              <a:rPr lang="it-IT" sz="2200" i="1" dirty="0">
                <a:latin typeface="Times" panose="02020603050405020304" pitchFamily="18" charset="0"/>
                <a:cs typeface="Times" panose="02020603050405020304" pitchFamily="18" charset="0"/>
              </a:rPr>
              <a:t>la qualità della ricerca scientifica;</a:t>
            </a:r>
            <a:endParaRPr lang="it-IT" sz="2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0"/>
            <a:r>
              <a:rPr lang="it-IT" sz="2200" i="1" dirty="0">
                <a:latin typeface="Times" panose="02020603050405020304" pitchFamily="18" charset="0"/>
                <a:cs typeface="Times" panose="02020603050405020304" pitchFamily="18" charset="0"/>
              </a:rPr>
              <a:t>la qualità, l’efficacia e l’efficienza delle sedi didattiche.”</a:t>
            </a:r>
            <a:endParaRPr lang="it-IT" sz="2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6512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6165304"/>
            <a:ext cx="9252520" cy="594792"/>
          </a:xfrm>
        </p:spPr>
        <p:txBody>
          <a:bodyPr>
            <a:noAutofit/>
          </a:bodyPr>
          <a:lstStyle/>
          <a:p>
            <a:pPr algn="ctr"/>
            <a:r>
              <a:rPr lang="it-IT" sz="1800" i="1" dirty="0" smtClean="0">
                <a:solidFill>
                  <a:schemeClr val="tx1"/>
                </a:solidFill>
                <a:latin typeface="Times"/>
                <a:cs typeface="Times"/>
              </a:rPr>
              <a:t>Si rileva una tendenza in calo dal 2009 del FFO nominale </a:t>
            </a:r>
            <a:r>
              <a:rPr lang="it-IT" sz="1800" i="1" dirty="0">
                <a:solidFill>
                  <a:schemeClr val="tx1"/>
                </a:solidFill>
                <a:latin typeface="Times"/>
                <a:cs typeface="Times"/>
              </a:rPr>
              <a:t>in tendenziale calo dal </a:t>
            </a:r>
            <a:r>
              <a:rPr lang="it-IT" sz="1800" i="1" dirty="0" smtClean="0">
                <a:solidFill>
                  <a:schemeClr val="tx1"/>
                </a:solidFill>
                <a:latin typeface="Times"/>
                <a:cs typeface="Times"/>
              </a:rPr>
              <a:t>2009  al fino 2015 (-7,5%). L’effetto inflazionistico, riduce ancora più sensibilmente il sostegno ministeriale alle università</a:t>
            </a:r>
            <a:endParaRPr lang="it-IT" sz="1800" i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187624" y="5877272"/>
            <a:ext cx="56166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Fonte:  DM FFO MIUR e Istat. Per l’anno 2015 è stata fatta la media dei dati mensili disponibili</a:t>
            </a:r>
            <a:endParaRPr lang="it-IT" sz="900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74340" y="332656"/>
            <a:ext cx="8790148" cy="879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892175">
              <a:tabLst>
                <a:tab pos="354013" algn="l"/>
              </a:tabLst>
            </a:pPr>
            <a:r>
              <a:rPr lang="it-IT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panose="02020603050405020304" pitchFamily="18" charset="0"/>
              </a:rPr>
              <a:t>andamento del </a:t>
            </a:r>
            <a:r>
              <a:rPr lang="it-IT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panose="02020603050405020304" pitchFamily="18" charset="0"/>
              </a:rPr>
              <a:t>ffo</a:t>
            </a:r>
            <a:r>
              <a:rPr lang="it-IT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panose="02020603050405020304" pitchFamily="18" charset="0"/>
              </a:rPr>
              <a:t> nominale e corretto dall’effetto  inflazionistico (dal 1996 al 2015)</a:t>
            </a:r>
            <a:endParaRPr lang="it-IT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" panose="02020603050405020304" pitchFamily="18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124744"/>
            <a:ext cx="7416824" cy="460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1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499473"/>
            <a:ext cx="7921625" cy="501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11560" y="6242844"/>
            <a:ext cx="82296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4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40000"/>
              </a:lnSpc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40000"/>
              </a:lnSpc>
              <a:spcBef>
                <a:spcPct val="20000"/>
              </a:spcBef>
              <a:buClr>
                <a:srgbClr val="0000FF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40000"/>
              </a:lnSpc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40000"/>
              </a:lnSpc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fontAlgn="ctr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1200" b="1">
                <a:latin typeface="Arial" panose="020B0604020202020204" pitchFamily="34" charset="0"/>
              </a:rPr>
              <a:t>Fonte</a:t>
            </a:r>
            <a:r>
              <a:rPr lang="it-IT" altLang="it-IT" sz="1200">
                <a:latin typeface="Arial" panose="020B0604020202020204" pitchFamily="34" charset="0"/>
              </a:rPr>
              <a:t>: ANVUR (2014)</a:t>
            </a:r>
          </a:p>
        </p:txBody>
      </p:sp>
      <p:sp>
        <p:nvSpPr>
          <p:cNvPr id="6" name="Rettangolo 1"/>
          <p:cNvSpPr>
            <a:spLocks noChangeArrowheads="1"/>
          </p:cNvSpPr>
          <p:nvPr/>
        </p:nvSpPr>
        <p:spPr bwMode="auto">
          <a:xfrm>
            <a:off x="1691680" y="4863554"/>
            <a:ext cx="802705" cy="130175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lnSpc>
                <a:spcPct val="14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40000"/>
              </a:lnSpc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40000"/>
              </a:lnSpc>
              <a:spcBef>
                <a:spcPct val="20000"/>
              </a:spcBef>
              <a:buClr>
                <a:srgbClr val="0000FF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40000"/>
              </a:lnSpc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40000"/>
              </a:lnSpc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7658473" y="4869160"/>
            <a:ext cx="729952" cy="130175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lnSpc>
                <a:spcPct val="14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40000"/>
              </a:lnSpc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40000"/>
              </a:lnSpc>
              <a:spcBef>
                <a:spcPct val="20000"/>
              </a:spcBef>
              <a:buClr>
                <a:srgbClr val="0000FF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40000"/>
              </a:lnSpc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40000"/>
              </a:lnSpc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39551" y="962000"/>
            <a:ext cx="7921625" cy="5947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892175">
              <a:tabLst>
                <a:tab pos="354013" algn="l"/>
              </a:tabLst>
            </a:pPr>
            <a:r>
              <a:rPr lang="it-IT" sz="1600" dirty="0" smtClean="0">
                <a:solidFill>
                  <a:schemeClr val="tx1"/>
                </a:solidFill>
                <a:latin typeface="Times"/>
                <a:cs typeface="Times"/>
              </a:rPr>
              <a:t>Dal 2008 si osserva una riduzione del finanziamento complessivo al sistema, ma cambia la composizione: scende il FFO e salgono le entrate contributive</a:t>
            </a:r>
            <a:endParaRPr lang="it-IT" sz="1600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9" name="Rettangolo 1"/>
          <p:cNvSpPr>
            <a:spLocks noChangeArrowheads="1"/>
          </p:cNvSpPr>
          <p:nvPr/>
        </p:nvSpPr>
        <p:spPr bwMode="auto">
          <a:xfrm>
            <a:off x="4932040" y="4869160"/>
            <a:ext cx="802705" cy="130175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lnSpc>
                <a:spcPct val="14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40000"/>
              </a:lnSpc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40000"/>
              </a:lnSpc>
              <a:spcBef>
                <a:spcPct val="20000"/>
              </a:spcBef>
              <a:buClr>
                <a:srgbClr val="0000FF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40000"/>
              </a:lnSpc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40000"/>
              </a:lnSpc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467544" y="404664"/>
            <a:ext cx="8229600" cy="663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354013" algn="l"/>
              </a:tabLst>
            </a:pPr>
            <a:r>
              <a:rPr lang="it-IT" sz="2400" dirty="0" smtClean="0"/>
              <a:t> Composizione delle Entrate degli Atenei Dal 2000 Al 2012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04118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3224" y="533400"/>
            <a:ext cx="7571184" cy="9513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2400" dirty="0" smtClean="0"/>
              <a:t>Le Entrate Contributive: Un Divario Molto Marcato Tra Nord E Resto Del Paese </a:t>
            </a:r>
            <a:endParaRPr lang="it-IT" sz="2400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46053"/>
              </p:ext>
            </p:extLst>
          </p:nvPr>
        </p:nvGraphicFramePr>
        <p:xfrm>
          <a:off x="2123728" y="2060848"/>
          <a:ext cx="5486400" cy="148589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222071"/>
                <a:gridCol w="789661"/>
                <a:gridCol w="789661"/>
                <a:gridCol w="685007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Media entrate contributive per studente €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2000-2004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2009-2012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err="1">
                          <a:effectLst/>
                        </a:rPr>
                        <a:t>Var</a:t>
                      </a:r>
                      <a:r>
                        <a:rPr lang="it-IT" sz="1200" u="none" strike="noStrike" dirty="0">
                          <a:effectLst/>
                        </a:rPr>
                        <a:t>. 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NORD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1.150,6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1.451,0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26,1%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CENTRO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934,4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1.055,0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12,9%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MEZZOGIORNO (SUD + ISOLE)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599,5 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solidFill>
                            <a:srgbClr val="FF0000"/>
                          </a:solidFill>
                          <a:effectLst/>
                        </a:rPr>
                        <a:t>              733,2 </a:t>
                      </a:r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22,3%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183004"/>
              </p:ext>
            </p:extLst>
          </p:nvPr>
        </p:nvGraphicFramePr>
        <p:xfrm>
          <a:off x="2195736" y="4293096"/>
          <a:ext cx="4968552" cy="187220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265048"/>
                <a:gridCol w="851752"/>
                <a:gridCol w="851752"/>
              </a:tblGrid>
              <a:tr h="50026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Media entrate contributive per studente (Nord=100)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2000-2004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2009-2012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421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kern="1200" dirty="0">
                          <a:effectLst/>
                        </a:rPr>
                        <a:t>NORD</a:t>
                      </a:r>
                      <a:endParaRPr lang="it-IT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100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6367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CENTRO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81,2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72,7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MEZZOGIORNO (SUD + ISOLE)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52,1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50,5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37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04664"/>
            <a:ext cx="8967787" cy="73536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it-IT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panose="02020603050405020304" pitchFamily="18" charset="0"/>
              </a:rPr>
              <a:t>UNO SGUARDO ALL’ANDAMENTO DEGLI ISCRITTI PER RIPARTIZIONE GEOGRAFICA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" y="2086694"/>
            <a:ext cx="8791575" cy="4438650"/>
          </a:xfrm>
          <a:prstGeom prst="rect">
            <a:avLst/>
          </a:prstGeom>
        </p:spPr>
      </p:pic>
      <p:sp>
        <p:nvSpPr>
          <p:cNvPr id="5" name="Rettangolo 1"/>
          <p:cNvSpPr>
            <a:spLocks noChangeArrowheads="1"/>
          </p:cNvSpPr>
          <p:nvPr/>
        </p:nvSpPr>
        <p:spPr bwMode="auto">
          <a:xfrm>
            <a:off x="4170646" y="3140968"/>
            <a:ext cx="802705" cy="1008112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>
            <a:lvl1pPr>
              <a:lnSpc>
                <a:spcPct val="14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40000"/>
              </a:lnSpc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40000"/>
              </a:lnSpc>
              <a:spcBef>
                <a:spcPct val="20000"/>
              </a:spcBef>
              <a:buClr>
                <a:srgbClr val="0000FF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40000"/>
              </a:lnSpc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40000"/>
              </a:lnSpc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8" name="CasellaDiTesto 7"/>
          <p:cNvSpPr txBox="1"/>
          <p:nvPr/>
        </p:nvSpPr>
        <p:spPr>
          <a:xfrm>
            <a:off x="323528" y="1196752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>
                <a:latin typeface="Times"/>
                <a:cs typeface="Times"/>
              </a:rPr>
              <a:t>Anvur</a:t>
            </a:r>
            <a:r>
              <a:rPr lang="it-IT" sz="1400" dirty="0" smtClean="0">
                <a:latin typeface="Times"/>
                <a:cs typeface="Times"/>
              </a:rPr>
              <a:t> "</a:t>
            </a:r>
            <a:r>
              <a:rPr lang="it-IT" sz="1400" i="1" dirty="0" smtClean="0">
                <a:latin typeface="Times"/>
                <a:cs typeface="Times"/>
              </a:rPr>
              <a:t>Per </a:t>
            </a:r>
            <a:r>
              <a:rPr lang="it-IT" sz="1400" i="1" dirty="0">
                <a:latin typeface="Times"/>
                <a:cs typeface="Times"/>
              </a:rPr>
              <a:t>quanto riguarda la composizione degli iscritti per area territoriale, si nota una sostanziale </a:t>
            </a:r>
            <a:r>
              <a:rPr lang="it-IT" sz="1400" b="1" i="1" u="sng" dirty="0">
                <a:solidFill>
                  <a:srgbClr val="FF0000"/>
                </a:solidFill>
                <a:latin typeface="Times"/>
                <a:cs typeface="Times"/>
              </a:rPr>
              <a:t>stabilità</a:t>
            </a:r>
            <a:r>
              <a:rPr lang="it-IT" sz="1400" i="1" dirty="0">
                <a:solidFill>
                  <a:srgbClr val="FF0000"/>
                </a:solidFill>
                <a:latin typeface="Times"/>
                <a:cs typeface="Times"/>
              </a:rPr>
              <a:t> </a:t>
            </a:r>
            <a:r>
              <a:rPr lang="it-IT" sz="1400" i="1" dirty="0">
                <a:latin typeface="Times"/>
                <a:cs typeface="Times"/>
              </a:rPr>
              <a:t>di </a:t>
            </a:r>
            <a:r>
              <a:rPr lang="it-IT" sz="1400" i="1" dirty="0" smtClean="0">
                <a:latin typeface="Times"/>
                <a:cs typeface="Times"/>
              </a:rPr>
              <a:t>studenti iscritti </a:t>
            </a:r>
            <a:r>
              <a:rPr lang="it-IT" sz="1400" i="1" dirty="0">
                <a:latin typeface="Times"/>
                <a:cs typeface="Times"/>
              </a:rPr>
              <a:t>in corsi di studio del </a:t>
            </a:r>
            <a:r>
              <a:rPr lang="it-IT" sz="1400" b="1" i="1" u="sng" dirty="0">
                <a:solidFill>
                  <a:srgbClr val="FF0000"/>
                </a:solidFill>
                <a:latin typeface="Times"/>
                <a:cs typeface="Times"/>
              </a:rPr>
              <a:t>Nord Italia </a:t>
            </a:r>
            <a:r>
              <a:rPr lang="it-IT" sz="1400" i="1" dirty="0">
                <a:latin typeface="Times"/>
                <a:cs typeface="Times"/>
              </a:rPr>
              <a:t>(circa 685.000 negli ultimi anni), </a:t>
            </a:r>
            <a:r>
              <a:rPr lang="it-IT" sz="1400" b="1" i="1" u="sng" dirty="0">
                <a:solidFill>
                  <a:srgbClr val="000090"/>
                </a:solidFill>
                <a:latin typeface="Times"/>
                <a:cs typeface="Times"/>
              </a:rPr>
              <a:t>una lieve flessione </a:t>
            </a:r>
            <a:r>
              <a:rPr lang="it-IT" sz="1400" i="1" dirty="0">
                <a:latin typeface="Times"/>
                <a:cs typeface="Times"/>
              </a:rPr>
              <a:t>degli iscritti nel </a:t>
            </a:r>
            <a:r>
              <a:rPr lang="it-IT" sz="1400" b="1" i="1" u="sng" dirty="0" smtClean="0">
                <a:solidFill>
                  <a:srgbClr val="000090"/>
                </a:solidFill>
                <a:latin typeface="Times"/>
                <a:cs typeface="Times"/>
              </a:rPr>
              <a:t>Centro</a:t>
            </a:r>
            <a:r>
              <a:rPr lang="it-IT" sz="1400" i="1" dirty="0" smtClean="0">
                <a:latin typeface="Times"/>
                <a:cs typeface="Times"/>
              </a:rPr>
              <a:t> e </a:t>
            </a:r>
            <a:r>
              <a:rPr lang="it-IT" sz="1400" b="1" i="1" u="sng" dirty="0">
                <a:solidFill>
                  <a:srgbClr val="008000"/>
                </a:solidFill>
                <a:latin typeface="Times"/>
                <a:cs typeface="Times"/>
              </a:rPr>
              <a:t>un netto calo </a:t>
            </a:r>
            <a:r>
              <a:rPr lang="it-IT" sz="1400" i="1" dirty="0">
                <a:latin typeface="Times"/>
                <a:cs typeface="Times"/>
              </a:rPr>
              <a:t>degli iscritti nel </a:t>
            </a:r>
            <a:r>
              <a:rPr lang="it-IT" sz="1400" b="1" i="1" u="sng" dirty="0">
                <a:solidFill>
                  <a:srgbClr val="008000"/>
                </a:solidFill>
                <a:latin typeface="Times"/>
                <a:cs typeface="Times"/>
              </a:rPr>
              <a:t>Mezzogiorno</a:t>
            </a:r>
            <a:r>
              <a:rPr lang="it-IT" sz="1400" i="1" dirty="0">
                <a:solidFill>
                  <a:srgbClr val="008000"/>
                </a:solidFill>
                <a:latin typeface="Times"/>
                <a:cs typeface="Times"/>
              </a:rPr>
              <a:t> </a:t>
            </a:r>
            <a:r>
              <a:rPr lang="it-IT" sz="1400" i="1" dirty="0">
                <a:latin typeface="Times"/>
                <a:cs typeface="Times"/>
              </a:rPr>
              <a:t>(tabella I.1.2.27</a:t>
            </a:r>
            <a:r>
              <a:rPr lang="it-IT" sz="1400" i="1" dirty="0" smtClean="0">
                <a:latin typeface="Times"/>
                <a:cs typeface="Times"/>
              </a:rPr>
              <a:t>).</a:t>
            </a:r>
            <a:r>
              <a:rPr lang="it-IT" sz="1400" dirty="0" smtClean="0">
                <a:latin typeface="Times"/>
                <a:cs typeface="Times"/>
              </a:rPr>
              <a:t>"</a:t>
            </a:r>
            <a:endParaRPr lang="it-IT" sz="1400" dirty="0">
              <a:latin typeface="Times"/>
              <a:cs typeface="Times"/>
            </a:endParaRPr>
          </a:p>
        </p:txBody>
      </p:sp>
      <p:sp>
        <p:nvSpPr>
          <p:cNvPr id="10" name="Rettangolo 1"/>
          <p:cNvSpPr>
            <a:spLocks noChangeArrowheads="1"/>
          </p:cNvSpPr>
          <p:nvPr/>
        </p:nvSpPr>
        <p:spPr bwMode="auto">
          <a:xfrm>
            <a:off x="1696253" y="3140968"/>
            <a:ext cx="802705" cy="1008112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>
            <a:lvl1pPr>
              <a:lnSpc>
                <a:spcPct val="14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40000"/>
              </a:lnSpc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40000"/>
              </a:lnSpc>
              <a:spcBef>
                <a:spcPct val="20000"/>
              </a:spcBef>
              <a:buClr>
                <a:srgbClr val="0000FF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40000"/>
              </a:lnSpc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40000"/>
              </a:lnSpc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11" name="Rettangolo 1"/>
          <p:cNvSpPr>
            <a:spLocks noChangeArrowheads="1"/>
          </p:cNvSpPr>
          <p:nvPr/>
        </p:nvSpPr>
        <p:spPr bwMode="auto">
          <a:xfrm>
            <a:off x="4170646" y="5085184"/>
            <a:ext cx="802705" cy="107797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>
            <a:lvl1pPr>
              <a:lnSpc>
                <a:spcPct val="14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40000"/>
              </a:lnSpc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40000"/>
              </a:lnSpc>
              <a:spcBef>
                <a:spcPct val="20000"/>
              </a:spcBef>
              <a:buClr>
                <a:srgbClr val="0000FF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40000"/>
              </a:lnSpc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40000"/>
              </a:lnSpc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1691680" y="5085184"/>
            <a:ext cx="802705" cy="1065684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>
            <a:lvl1pPr>
              <a:lnSpc>
                <a:spcPct val="14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40000"/>
              </a:lnSpc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40000"/>
              </a:lnSpc>
              <a:spcBef>
                <a:spcPct val="20000"/>
              </a:spcBef>
              <a:buClr>
                <a:srgbClr val="0000FF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40000"/>
              </a:lnSpc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40000"/>
              </a:lnSpc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13" name="Rettangolo 1"/>
          <p:cNvSpPr>
            <a:spLocks noChangeArrowheads="1"/>
          </p:cNvSpPr>
          <p:nvPr/>
        </p:nvSpPr>
        <p:spPr bwMode="auto">
          <a:xfrm>
            <a:off x="5842334" y="3148970"/>
            <a:ext cx="802705" cy="100011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>
            <a:lvl1pPr>
              <a:lnSpc>
                <a:spcPct val="14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40000"/>
              </a:lnSpc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40000"/>
              </a:lnSpc>
              <a:spcBef>
                <a:spcPct val="20000"/>
              </a:spcBef>
              <a:buClr>
                <a:srgbClr val="0000FF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40000"/>
              </a:lnSpc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40000"/>
              </a:lnSpc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14" name="Rettangolo 1"/>
          <p:cNvSpPr>
            <a:spLocks noChangeArrowheads="1"/>
          </p:cNvSpPr>
          <p:nvPr/>
        </p:nvSpPr>
        <p:spPr bwMode="auto">
          <a:xfrm>
            <a:off x="5842334" y="5088640"/>
            <a:ext cx="802705" cy="1074514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>
            <a:lvl1pPr>
              <a:lnSpc>
                <a:spcPct val="14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40000"/>
              </a:lnSpc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40000"/>
              </a:lnSpc>
              <a:spcBef>
                <a:spcPct val="20000"/>
              </a:spcBef>
              <a:buClr>
                <a:srgbClr val="0000FF"/>
              </a:buClr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40000"/>
              </a:lnSpc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40000"/>
              </a:lnSpc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it-IT" altLang="it-IT" sz="1600"/>
          </a:p>
        </p:txBody>
      </p:sp>
    </p:spTree>
    <p:extLst>
      <p:ext uri="{BB962C8B-B14F-4D97-AF65-F5344CB8AC3E}">
        <p14:creationId xmlns:p14="http://schemas.microsoft.com/office/powerpoint/2010/main" val="318253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9336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panose="02020603050405020304" pitchFamily="18" charset="0"/>
              </a:rPr>
              <a:t>FFO + costo standard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242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Riconoscendo l’importanza della </a:t>
            </a:r>
            <a:r>
              <a:rPr lang="it-IT" dirty="0" err="1" smtClean="0">
                <a:latin typeface="Times" panose="02020603050405020304" pitchFamily="18" charset="0"/>
                <a:cs typeface="Times" panose="02020603050405020304" pitchFamily="18" charset="0"/>
              </a:rPr>
              <a:t>Premialità</a:t>
            </a: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, il MIUR nel 2014, introduce ulteriori criteri di performance degli atenei, come barometro di distribuzione dei fondi.</a:t>
            </a:r>
          </a:p>
          <a:p>
            <a:pPr marL="0" indent="0">
              <a:buNone/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Tali criteri puntano a misurare e discriminare:</a:t>
            </a:r>
          </a:p>
          <a:p>
            <a:endParaRPr lang="it-IT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La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performance </a:t>
            </a:r>
            <a:r>
              <a:rPr lang="it-IT" u="sng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dei singoli </a:t>
            </a:r>
            <a:r>
              <a:rPr lang="it-IT" u="sng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atenei;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u="sng" dirty="0" smtClean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u="sng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La quota premiale (programmazione triennale; dottorati di ricerca; fondo giovani);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u="sng" dirty="0" smtClean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u="sng" dirty="0" smtClean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5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E il </a:t>
            </a:r>
            <a:r>
              <a:rPr lang="it-IT" sz="51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COSTO STANDARD</a:t>
            </a:r>
            <a:r>
              <a:rPr lang="it-IT" sz="25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it-IT" sz="25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di formazione per studente in corso. 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857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CRITERI DI RIPARTIZIONE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FFO – </a:t>
            </a:r>
            <a:r>
              <a:rPr lang="it-IT" sz="3200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QUOTA BASE </a:t>
            </a:r>
            <a:endParaRPr lang="it-IT" sz="3200" u="sng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4499992" cy="580526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ANNO 2014</a:t>
            </a:r>
          </a:p>
          <a:p>
            <a:pPr marL="0" indent="0" algn="ctr">
              <a:buNone/>
            </a:pPr>
            <a:endParaRPr lang="it-IT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it-IT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20</a:t>
            </a:r>
            <a:r>
              <a:rPr lang="it-IT" dirty="0">
                <a:latin typeface="Times" panose="02020603050405020304" pitchFamily="18" charset="0"/>
                <a:cs typeface="Times" panose="02020603050405020304" pitchFamily="18" charset="0"/>
              </a:rPr>
              <a:t>%  in base al </a:t>
            </a:r>
            <a:r>
              <a:rPr lang="it-IT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Costo standard per studente </a:t>
            </a:r>
            <a:r>
              <a:rPr lang="it-IT" dirty="0">
                <a:latin typeface="Times" panose="02020603050405020304" pitchFamily="18" charset="0"/>
                <a:cs typeface="Times" panose="02020603050405020304" pitchFamily="18" charset="0"/>
              </a:rPr>
              <a:t>in </a:t>
            </a: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corso;</a:t>
            </a:r>
          </a:p>
          <a:p>
            <a:pPr marL="0" indent="0">
              <a:buNone/>
            </a:pPr>
            <a:endParaRPr lang="it-IT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170000"/>
              </a:lnSpc>
              <a:buBlip>
                <a:blip r:embed="rId2"/>
              </a:buBlip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Il restante 80% così suddiviso: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1) Quota base 2013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2) Intervento perequativo 2013, di cui all’art. 11, comma 1 della Legge 30 dicembre 2010, n. 240;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3) Ulteriori interventi consolidabili;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052736"/>
            <a:ext cx="4038600" cy="53389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ANNO </a:t>
            </a:r>
            <a:r>
              <a:rPr lang="it-IT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2015</a:t>
            </a:r>
          </a:p>
          <a:p>
            <a:pPr marL="0" indent="0" algn="ctr">
              <a:buNone/>
            </a:pPr>
            <a:endParaRPr lang="it-IT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25%</a:t>
            </a: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it-IT" dirty="0">
                <a:latin typeface="Times" panose="02020603050405020304" pitchFamily="18" charset="0"/>
                <a:cs typeface="Times" panose="02020603050405020304" pitchFamily="18" charset="0"/>
              </a:rPr>
              <a:t>in base al </a:t>
            </a:r>
            <a:r>
              <a:rPr lang="it-IT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Costo standard per studente in corso</a:t>
            </a:r>
            <a:r>
              <a:rPr lang="it-IT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endParaRPr lang="it-IT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it-IT" dirty="0">
                <a:latin typeface="Times" panose="02020603050405020304" pitchFamily="18" charset="0"/>
                <a:cs typeface="Times" panose="02020603050405020304" pitchFamily="18" charset="0"/>
              </a:rPr>
              <a:t>Il restante </a:t>
            </a:r>
            <a:r>
              <a:rPr lang="it-IT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75%</a:t>
            </a: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it-IT" dirty="0">
                <a:latin typeface="Times" panose="02020603050405020304" pitchFamily="18" charset="0"/>
                <a:cs typeface="Times" panose="02020603050405020304" pitchFamily="18" charset="0"/>
              </a:rPr>
              <a:t>così suddiviso: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1) Quota </a:t>
            </a:r>
            <a:r>
              <a:rPr lang="it-IT" dirty="0">
                <a:latin typeface="Times" panose="02020603050405020304" pitchFamily="18" charset="0"/>
                <a:cs typeface="Times" panose="02020603050405020304" pitchFamily="18" charset="0"/>
              </a:rPr>
              <a:t>base </a:t>
            </a: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2014</a:t>
            </a:r>
            <a:endParaRPr lang="it-IT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2) Intervento </a:t>
            </a:r>
            <a:r>
              <a:rPr lang="it-IT" dirty="0">
                <a:latin typeface="Times" panose="02020603050405020304" pitchFamily="18" charset="0"/>
                <a:cs typeface="Times" panose="02020603050405020304" pitchFamily="18" charset="0"/>
              </a:rPr>
              <a:t>perequativo 2013, di cui all’art. 11, comma 1 della Legge 30 dicembre 2010, n. 240;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it-IT" dirty="0" smtClean="0">
                <a:latin typeface="Times" panose="02020603050405020304" pitchFamily="18" charset="0"/>
                <a:cs typeface="Times" panose="02020603050405020304" pitchFamily="18" charset="0"/>
              </a:rPr>
              <a:t>3) Ulteriori </a:t>
            </a:r>
            <a:r>
              <a:rPr lang="it-IT" dirty="0">
                <a:latin typeface="Times" panose="02020603050405020304" pitchFamily="18" charset="0"/>
                <a:cs typeface="Times" panose="02020603050405020304" pitchFamily="18" charset="0"/>
              </a:rPr>
              <a:t>interventi consolidabili;</a:t>
            </a:r>
          </a:p>
          <a:p>
            <a:pPr>
              <a:buFont typeface="Wingdings" panose="05000000000000000000" pitchFamily="2" charset="2"/>
              <a:buChar char="ü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4788024" y="1628800"/>
            <a:ext cx="79208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23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1900</TotalTime>
  <Words>2623</Words>
  <Application>Microsoft Macintosh PowerPoint</Application>
  <PresentationFormat>Presentazione su schermo (4:3)</PresentationFormat>
  <Paragraphs>825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Chiaro</vt:lpstr>
      <vt:lpstr>Tra costo standard, premialità e punti organico: il sistema regge ?</vt:lpstr>
      <vt:lpstr>Un primato di cui avremmo fatto a meno:</vt:lpstr>
      <vt:lpstr>Il Fondo di Finanziamento Ordinario</vt:lpstr>
      <vt:lpstr>Si rileva una tendenza in calo dal 2009 del FFO nominale in tendenziale calo dal 2009  al fino 2015 (-7,5%). L’effetto inflazionistico, riduce ancora più sensibilmente il sostegno ministeriale alle università</vt:lpstr>
      <vt:lpstr>Fonte: ANVUR (2014)</vt:lpstr>
      <vt:lpstr>Le Entrate Contributive: Un Divario Molto Marcato Tra Nord E Resto Del Paese </vt:lpstr>
      <vt:lpstr>UNO SGUARDO ALL’ANDAMENTO DEGLI ISCRITTI PER RIPARTIZIONE GEOGRAFICA</vt:lpstr>
      <vt:lpstr>FFO + costo standard</vt:lpstr>
      <vt:lpstr>CRITERI DI RIPARTIZIONE FFO – QUOTA BASE </vt:lpstr>
      <vt:lpstr>CRITERI DI RIPARTIZIONE FFO –– QUOTA PREMIALE (art. 3)</vt:lpstr>
      <vt:lpstr>IL COSTO STANDARD PER STUDENTI IN CORSO</vt:lpstr>
      <vt:lpstr>La ratio del costo standard (presumibile):</vt:lpstr>
      <vt:lpstr>Classifica degli atenei con il più alto costo standard – FFO 2015</vt:lpstr>
      <vt:lpstr>QUALI GLI EFFETTI FINALI SULLE ASSEGNAZIONI FINALI DEL FFO PER NORD, CENTRO E MEZZOGIORNO: CONFRONTIAMO IL 2008 E IL 2014 (DATI DEFINITIVI)</vt:lpstr>
      <vt:lpstr>EFFETTI DELL’INTRODUZIONE DEL COSTO STANDARD PER STUDENTE:  CONFRONTO TRA 25 % QUOTA BASE 2015 E SIMULAZIONE SU 100% QUOTA BASE</vt:lpstr>
      <vt:lpstr>Un esercizio non scientifico:</vt:lpstr>
      <vt:lpstr>il sistema regge?</vt:lpstr>
      <vt:lpstr>Riassumendo</vt:lpstr>
      <vt:lpstr>In conclusione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Ffo e punti organico</dc:title>
  <dc:creator>Your User Name</dc:creator>
  <cp:lastModifiedBy>Eugenio Di Sciascio</cp:lastModifiedBy>
  <cp:revision>118</cp:revision>
  <cp:lastPrinted>2015-09-16T06:31:27Z</cp:lastPrinted>
  <dcterms:created xsi:type="dcterms:W3CDTF">2015-01-17T21:46:03Z</dcterms:created>
  <dcterms:modified xsi:type="dcterms:W3CDTF">2015-09-18T12:47:52Z</dcterms:modified>
</cp:coreProperties>
</file>