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9" r:id="rId2"/>
    <p:sldId id="261" r:id="rId3"/>
    <p:sldId id="263" r:id="rId4"/>
    <p:sldId id="265" r:id="rId5"/>
    <p:sldId id="268" r:id="rId6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41F60-D38E-4A12-849C-33FD4097E2D9}" type="datetimeFigureOut">
              <a:rPr lang="it-IT" smtClean="0"/>
              <a:t>16/09/2015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F462-C83E-42C5-821B-AAC29FA5B07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78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6B9CF-6170-4110-8887-73F3A24FF2F5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91363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A3D24-90A7-4D6C-B5E3-92273000A69D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75496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9C6F7F-E8CE-4F4A-811B-8920F2C053E7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958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B3810-2CE5-44AE-82D5-55FF66D1F61D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988099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A12F8-B845-4DF8-8626-825A989873D3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30168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C639-05AC-419A-8955-815972B47DBF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590292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C1F16-5417-4796-BBE9-84EB7C345953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493630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7A393-63E7-478C-9039-17522320A594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516858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6591D-4EB3-40F9-B8F3-B00E788EE5CE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16643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6A986-7AE0-4E80-964D-3418FE3016CA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190869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1382D-F5F1-4477-BA6A-9C611F096D16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44450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</a:pPr>
            <a:endParaRPr lang="it-IT" alt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</a:pPr>
            <a:fld id="{DFFEFDA3-90D8-4CB0-B8EB-0B38B6494068}" type="slidenum">
              <a:rPr lang="it-IT" altLang="it-IT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</a:pPr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2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66FF"/>
            </a:gs>
            <a:gs pos="50000">
              <a:schemeClr val="bg1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37574" y="553791"/>
            <a:ext cx="10265535" cy="6091708"/>
          </a:xfrm>
        </p:spPr>
        <p:txBody>
          <a:bodyPr/>
          <a:lstStyle/>
          <a:p>
            <a:r>
              <a:rPr lang="it-IT" altLang="it-IT" b="1" dirty="0" smtClean="0">
                <a:latin typeface="Comic Sans MS" panose="030F0702030302020204" pitchFamily="66" charset="0"/>
              </a:rPr>
              <a:t>XIII CONVEGNO ANNUALE CODAU</a:t>
            </a:r>
          </a:p>
          <a:p>
            <a:r>
              <a:rPr lang="it-IT" altLang="it-IT" b="1" dirty="0">
                <a:latin typeface="Comic Sans MS" panose="030F0702030302020204" pitchFamily="66" charset="0"/>
              </a:rPr>
              <a:t>	</a:t>
            </a:r>
            <a:r>
              <a:rPr lang="it-IT" altLang="it-IT" sz="2000" b="1" dirty="0" smtClean="0">
                <a:latin typeface="Comic Sans MS" panose="030F0702030302020204" pitchFamily="66" charset="0"/>
              </a:rPr>
              <a:t>17/19 SETTEMBRE 2015</a:t>
            </a:r>
          </a:p>
          <a:p>
            <a:endParaRPr lang="it-IT" altLang="it-IT" sz="2000" dirty="0">
              <a:latin typeface="Comic Sans MS" panose="030F0702030302020204" pitchFamily="66" charset="0"/>
            </a:endParaRPr>
          </a:p>
          <a:p>
            <a:r>
              <a:rPr lang="it-IT" altLang="it-IT" sz="2000" dirty="0" smtClean="0">
                <a:latin typeface="Comic Sans MS" panose="030F0702030302020204" pitchFamily="66" charset="0"/>
              </a:rPr>
              <a:t>PRIMA SESSIONE - TAVOLA ROTONDA</a:t>
            </a:r>
          </a:p>
          <a:p>
            <a:r>
              <a:rPr lang="it-IT" altLang="it-IT" sz="1600" dirty="0" smtClean="0">
                <a:latin typeface="Comic Sans MS" panose="030F0702030302020204" pitchFamily="66" charset="0"/>
              </a:rPr>
              <a:t>18 settembre 2015</a:t>
            </a:r>
          </a:p>
          <a:p>
            <a:endParaRPr lang="it-IT" altLang="it-IT" sz="2000" dirty="0" smtClean="0">
              <a:latin typeface="Comic Sans MS" panose="030F0702030302020204" pitchFamily="66" charset="0"/>
            </a:endParaRPr>
          </a:p>
          <a:p>
            <a:r>
              <a:rPr lang="it-IT" altLang="it-IT" u="sng" dirty="0" smtClean="0">
                <a:latin typeface="Comic Sans MS" panose="030F0702030302020204" pitchFamily="66" charset="0"/>
              </a:rPr>
              <a:t>I modelli organizzativi degli Atenei a cinque anni dalla riforma</a:t>
            </a:r>
          </a:p>
          <a:p>
            <a:endParaRPr lang="it-IT" altLang="it-IT" u="sng" dirty="0" smtClean="0">
              <a:latin typeface="Comic Sans MS" panose="030F0702030302020204" pitchFamily="66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altLang="it-IT" sz="2000" dirty="0" err="1" smtClean="0">
                <a:latin typeface="Comic Sans MS" panose="030F0702030302020204" pitchFamily="66" charset="0"/>
              </a:rPr>
              <a:t>Dott.Daniele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 Livon – Direttore Generale MIUR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latin typeface="Comic Sans MS" panose="030F0702030302020204" pitchFamily="66" charset="0"/>
              </a:rPr>
              <a:t>Prof. Sergio Pecorelli – Rettore </a:t>
            </a:r>
            <a:r>
              <a:rPr lang="it-IT" altLang="it-IT" sz="2000" dirty="0" err="1" smtClean="0">
                <a:latin typeface="Comic Sans MS" panose="030F0702030302020204" pitchFamily="66" charset="0"/>
              </a:rPr>
              <a:t>Universita’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 di Brescia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altLang="it-IT" sz="2000" dirty="0" err="1" smtClean="0">
                <a:latin typeface="Comic Sans MS" panose="030F0702030302020204" pitchFamily="66" charset="0"/>
              </a:rPr>
              <a:t>Dott.Giuseppe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 </a:t>
            </a:r>
            <a:r>
              <a:rPr lang="it-IT" altLang="it-IT" sz="2000" dirty="0" err="1" smtClean="0">
                <a:latin typeface="Comic Sans MS" panose="030F0702030302020204" pitchFamily="66" charset="0"/>
              </a:rPr>
              <a:t>Colpani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 – Direttore Generale </a:t>
            </a:r>
            <a:r>
              <a:rPr lang="it-IT" altLang="it-IT" sz="2000" dirty="0" err="1" smtClean="0">
                <a:latin typeface="Comic Sans MS" panose="030F0702030302020204" pitchFamily="66" charset="0"/>
              </a:rPr>
              <a:t>Universita’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 di Bologna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altLang="it-IT" sz="2000" dirty="0" err="1" smtClean="0">
                <a:latin typeface="Comic Sans MS" panose="030F0702030302020204" pitchFamily="66" charset="0"/>
              </a:rPr>
              <a:t>Prof.Sandro</a:t>
            </a:r>
            <a:r>
              <a:rPr lang="it-IT" altLang="it-IT" sz="2000" dirty="0" smtClean="0">
                <a:latin typeface="Comic Sans MS" panose="030F0702030302020204" pitchFamily="66" charset="0"/>
              </a:rPr>
              <a:t> Bernardini – Direttore del Dipartimento di Scienze Sociali, 					        Università «La Sapienza» di Roma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altLang="it-IT" sz="2000" dirty="0">
              <a:latin typeface="Comic Sans MS" panose="030F0702030302020204" pitchFamily="66" charset="0"/>
            </a:endParaRPr>
          </a:p>
          <a:p>
            <a:pPr algn="l"/>
            <a:r>
              <a:rPr lang="it-IT" altLang="it-IT" sz="2000" b="1" dirty="0" smtClean="0">
                <a:latin typeface="Comic Sans MS" panose="030F0702030302020204" pitchFamily="66" charset="0"/>
              </a:rPr>
              <a:t>Coordina il </a:t>
            </a:r>
            <a:r>
              <a:rPr lang="it-IT" altLang="it-IT" sz="2000" b="1" dirty="0" err="1" smtClean="0">
                <a:latin typeface="Comic Sans MS" panose="030F0702030302020204" pitchFamily="66" charset="0"/>
              </a:rPr>
              <a:t>dott.Riccardo</a:t>
            </a:r>
            <a:r>
              <a:rPr lang="it-IT" altLang="it-IT" sz="2000" b="1" dirty="0" smtClean="0">
                <a:latin typeface="Comic Sans MS" panose="030F0702030302020204" pitchFamily="66" charset="0"/>
              </a:rPr>
              <a:t> Grasso- Direttore Generale Università di Pisa</a:t>
            </a:r>
          </a:p>
          <a:p>
            <a:endParaRPr lang="it-IT" altLang="it-IT" dirty="0">
              <a:latin typeface="Comic Sans MS" panose="030F0702030302020204" pitchFamily="66" charset="0"/>
            </a:endParaRPr>
          </a:p>
          <a:p>
            <a:endParaRPr lang="it-IT" altLang="it-IT" dirty="0" smtClean="0">
              <a:latin typeface="Comic Sans MS" panose="030F0702030302020204" pitchFamily="66" charset="0"/>
            </a:endParaRPr>
          </a:p>
          <a:p>
            <a:endParaRPr lang="it-IT" altLang="it-IT" dirty="0">
              <a:latin typeface="Comic Sans MS" panose="030F0702030302020204" pitchFamily="66" charset="0"/>
            </a:endParaRPr>
          </a:p>
          <a:p>
            <a:endParaRPr lang="it-IT" altLang="it-IT" dirty="0" smtClean="0">
              <a:latin typeface="Comic Sans MS" panose="030F0702030302020204" pitchFamily="66" charset="0"/>
            </a:endParaRPr>
          </a:p>
          <a:p>
            <a:endParaRPr lang="it-IT" altLang="it-IT" dirty="0">
              <a:latin typeface="Comic Sans MS" panose="030F0702030302020204" pitchFamily="66" charset="0"/>
            </a:endParaRPr>
          </a:p>
          <a:p>
            <a:endParaRPr lang="it-IT" altLang="it-IT" dirty="0" smtClean="0">
              <a:latin typeface="Comic Sans MS" panose="030F0702030302020204" pitchFamily="66" charset="0"/>
            </a:endParaRPr>
          </a:p>
          <a:p>
            <a:r>
              <a:rPr lang="it-IT" altLang="it-IT" dirty="0" smtClean="0">
                <a:latin typeface="Comic Sans MS" panose="030F0702030302020204" pitchFamily="66" charset="0"/>
              </a:rPr>
              <a:t>Riccardo </a:t>
            </a:r>
            <a:r>
              <a:rPr lang="it-IT" altLang="it-IT" dirty="0">
                <a:latin typeface="Comic Sans MS" panose="030F0702030302020204" pitchFamily="66" charset="0"/>
              </a:rPr>
              <a:t>Grasso</a:t>
            </a:r>
            <a:endParaRPr lang="it-IT" altLang="it-IT" sz="3200" dirty="0">
              <a:latin typeface="Comic Sans MS" panose="030F0702030302020204" pitchFamily="66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2" y="71061"/>
            <a:ext cx="2585466" cy="96545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850245" y="302424"/>
            <a:ext cx="6002093" cy="134607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5717211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66FF"/>
            </a:gs>
            <a:gs pos="50000">
              <a:schemeClr val="bg1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37575" y="553791"/>
            <a:ext cx="9479924" cy="5859888"/>
          </a:xfrm>
        </p:spPr>
        <p:txBody>
          <a:bodyPr/>
          <a:lstStyle/>
          <a:p>
            <a:endParaRPr lang="it-IT" altLang="it-IT" dirty="0">
              <a:latin typeface="Comic Sans MS" panose="030F0702030302020204" pitchFamily="66" charset="0"/>
            </a:endParaRPr>
          </a:p>
          <a:p>
            <a:r>
              <a:rPr lang="it-IT" altLang="it-IT" b="1" u="sng" dirty="0" smtClean="0">
                <a:latin typeface="Comic Sans MS" panose="030F0702030302020204" pitchFamily="66" charset="0"/>
              </a:rPr>
              <a:t>La nuova </a:t>
            </a:r>
            <a:r>
              <a:rPr lang="it-IT" altLang="it-IT" b="1" u="sng" dirty="0">
                <a:latin typeface="Comic Sans MS" panose="030F0702030302020204" pitchFamily="66" charset="0"/>
              </a:rPr>
              <a:t>Università alla luce della Legge 240/2010</a:t>
            </a:r>
          </a:p>
          <a:p>
            <a:endParaRPr lang="it-IT" altLang="it-IT" b="1" u="sng" dirty="0">
              <a:latin typeface="Comic Sans MS" panose="030F0702030302020204" pitchFamily="66" charset="0"/>
            </a:endParaRPr>
          </a:p>
          <a:p>
            <a:r>
              <a:rPr lang="it-IT" altLang="it-IT" sz="2000" b="1" dirty="0" smtClean="0">
                <a:latin typeface="Comic Sans MS" panose="030F0702030302020204" pitchFamily="66" charset="0"/>
              </a:rPr>
              <a:t>La Legge 240 del 30/12/2010 (riforma Gelmini) rappresenta:</a:t>
            </a:r>
          </a:p>
          <a:p>
            <a:r>
              <a:rPr lang="it-IT" altLang="it-IT" sz="2000" b="1" dirty="0" smtClean="0">
                <a:latin typeface="Comic Sans MS" panose="030F0702030302020204" pitchFamily="66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il punto di arrivo di una vasta riforma che </a:t>
            </a:r>
            <a:r>
              <a:rPr lang="it-IT" altLang="it-IT" sz="2000" b="1" dirty="0">
                <a:latin typeface="Comic Sans MS" panose="030F0702030302020204" pitchFamily="66" charset="0"/>
              </a:rPr>
              <a:t>negli ultimi 30 anni</a:t>
            </a:r>
          </a:p>
          <a:p>
            <a:r>
              <a:rPr lang="it-IT" altLang="it-IT" sz="2000" b="1" dirty="0" smtClean="0">
                <a:latin typeface="Comic Sans MS" panose="030F0702030302020204" pitchFamily="66" charset="0"/>
              </a:rPr>
              <a:t>ha caratterizzato tutta la PP.AA. compreso il settore dell’Università</a:t>
            </a:r>
          </a:p>
          <a:p>
            <a:endParaRPr lang="it-IT" altLang="it-IT" sz="2000" b="1" dirty="0">
              <a:latin typeface="Comic Sans MS" panose="030F0702030302020204" pitchFamily="66" charset="0"/>
            </a:endParaRPr>
          </a:p>
          <a:p>
            <a:endParaRPr lang="it-IT" altLang="it-IT" sz="2000" b="1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altLang="it-IT" sz="2000" b="1" dirty="0">
                <a:latin typeface="Comic Sans MS" panose="030F0702030302020204" pitchFamily="66" charset="0"/>
              </a:rPr>
              <a:t>i</a:t>
            </a:r>
            <a:r>
              <a:rPr lang="it-IT" altLang="it-IT" sz="2000" b="1" dirty="0" smtClean="0">
                <a:latin typeface="Comic Sans MS" panose="030F0702030302020204" pitchFamily="66" charset="0"/>
              </a:rPr>
              <a:t>l punto di partenza di una revisione di molteplici aspetti organizzativi e funzionali del Sistema Universitario per attivare nuovi meccanismi di funzionamento</a:t>
            </a:r>
          </a:p>
          <a:p>
            <a:endParaRPr lang="it-IT" altLang="it-IT" dirty="0">
              <a:latin typeface="Comic Sans MS" panose="030F0702030302020204" pitchFamily="66" charset="0"/>
            </a:endParaRPr>
          </a:p>
          <a:p>
            <a:endParaRPr lang="it-IT" altLang="it-IT" dirty="0" smtClean="0">
              <a:latin typeface="Comic Sans MS" panose="030F0702030302020204" pitchFamily="66" charset="0"/>
            </a:endParaRPr>
          </a:p>
          <a:p>
            <a:endParaRPr lang="it-IT" altLang="it-IT" dirty="0">
              <a:latin typeface="Comic Sans MS" panose="030F0702030302020204" pitchFamily="66" charset="0"/>
            </a:endParaRPr>
          </a:p>
          <a:p>
            <a:endParaRPr lang="it-IT" altLang="it-IT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2" y="71061"/>
            <a:ext cx="2585466" cy="96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04101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66FF"/>
            </a:gs>
            <a:gs pos="50000">
              <a:schemeClr val="bg1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37575" y="553790"/>
            <a:ext cx="9479924" cy="6272012"/>
          </a:xfrm>
        </p:spPr>
        <p:txBody>
          <a:bodyPr/>
          <a:lstStyle/>
          <a:p>
            <a:endParaRPr lang="it-IT" altLang="it-IT" dirty="0">
              <a:latin typeface="Comic Sans MS" panose="030F0702030302020204" pitchFamily="66" charset="0"/>
            </a:endParaRPr>
          </a:p>
          <a:p>
            <a:r>
              <a:rPr lang="it-IT" altLang="it-IT" b="1" u="sng" dirty="0" smtClean="0">
                <a:latin typeface="Comic Sans MS" panose="030F0702030302020204" pitchFamily="66" charset="0"/>
              </a:rPr>
              <a:t>La nuova Università alla luce della Legge 240/2010</a:t>
            </a:r>
          </a:p>
          <a:p>
            <a:endParaRPr lang="it-IT" altLang="it-IT" b="1" u="sng" dirty="0">
              <a:latin typeface="Comic Sans MS" panose="030F0702030302020204" pitchFamily="66" charset="0"/>
            </a:endParaRPr>
          </a:p>
          <a:p>
            <a:r>
              <a:rPr lang="it-IT" altLang="it-IT" sz="2000" b="1" dirty="0" smtClean="0">
                <a:latin typeface="Comic Sans MS" panose="030F0702030302020204" pitchFamily="66" charset="0"/>
              </a:rPr>
              <a:t>Gli obbiettivi della riforma:</a:t>
            </a:r>
          </a:p>
          <a:p>
            <a:endParaRPr lang="it-IT" altLang="it-IT" sz="2000" b="1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err="1" smtClean="0">
                <a:latin typeface="Comic Sans MS" panose="030F0702030302020204" pitchFamily="66" charset="0"/>
              </a:rPr>
              <a:t>Governance</a:t>
            </a:r>
            <a:r>
              <a:rPr lang="it-IT" altLang="it-IT" sz="2000" b="1" dirty="0" smtClean="0">
                <a:latin typeface="Comic Sans MS" panose="030F0702030302020204" pitchFamily="66" charset="0"/>
              </a:rPr>
              <a:t> di Sistema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err="1" smtClean="0">
                <a:latin typeface="Comic Sans MS" panose="030F0702030302020204" pitchFamily="66" charset="0"/>
              </a:rPr>
              <a:t>Governance</a:t>
            </a:r>
            <a:r>
              <a:rPr lang="it-IT" altLang="it-IT" sz="2000" b="1" dirty="0" smtClean="0">
                <a:latin typeface="Comic Sans MS" panose="030F0702030302020204" pitchFamily="66" charset="0"/>
              </a:rPr>
              <a:t> di Ateneo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Assetti organizzativi e processi decisionali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Riorganizzazione delle attività didattiche in un armonico rapporto con le attività di ricerca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Nuove modalità di reclutamento della docenza universitaria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Nuova contabilità con revisione dei processi amministrativo-contabile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Meccanismi di </a:t>
            </a:r>
            <a:r>
              <a:rPr lang="it-IT" altLang="it-IT" sz="2000" b="1" dirty="0" err="1" smtClean="0">
                <a:latin typeface="Comic Sans MS" panose="030F0702030302020204" pitchFamily="66" charset="0"/>
              </a:rPr>
              <a:t>premialità</a:t>
            </a:r>
            <a:r>
              <a:rPr lang="it-IT" altLang="it-IT" sz="2000" b="1" dirty="0" smtClean="0">
                <a:latin typeface="Comic Sans MS" panose="030F0702030302020204" pitchFamily="66" charset="0"/>
              </a:rPr>
              <a:t> per la qualità della didattica e della ricerca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Competitività dentro il Sistema e a livello Internazionale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it-IT" altLang="it-IT" sz="2000" b="1" dirty="0" smtClean="0">
              <a:latin typeface="Comic Sans MS" panose="030F0702030302020204" pitchFamily="66" charset="0"/>
            </a:endParaRPr>
          </a:p>
          <a:p>
            <a:r>
              <a:rPr lang="it-IT" altLang="it-IT" sz="2000" b="1" dirty="0" smtClean="0">
                <a:latin typeface="Comic Sans MS" panose="030F0702030302020204" pitchFamily="66" charset="0"/>
              </a:rPr>
              <a:t> </a:t>
            </a:r>
          </a:p>
          <a:p>
            <a:endParaRPr lang="it-IT" altLang="it-IT" dirty="0">
              <a:latin typeface="Comic Sans MS" panose="030F0702030302020204" pitchFamily="66" charset="0"/>
            </a:endParaRPr>
          </a:p>
          <a:p>
            <a:endParaRPr lang="it-IT" altLang="it-IT" dirty="0" smtClean="0">
              <a:latin typeface="Comic Sans MS" panose="030F0702030302020204" pitchFamily="66" charset="0"/>
            </a:endParaRPr>
          </a:p>
          <a:p>
            <a:endParaRPr lang="it-IT" altLang="it-IT" dirty="0">
              <a:latin typeface="Comic Sans MS" panose="030F0702030302020204" pitchFamily="66" charset="0"/>
            </a:endParaRPr>
          </a:p>
          <a:p>
            <a:endParaRPr lang="it-IT" altLang="it-IT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2" y="71061"/>
            <a:ext cx="2585466" cy="96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99436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66FF"/>
            </a:gs>
            <a:gs pos="50000">
              <a:schemeClr val="bg1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00766" y="553791"/>
            <a:ext cx="9916733" cy="6091708"/>
          </a:xfrm>
        </p:spPr>
        <p:txBody>
          <a:bodyPr/>
          <a:lstStyle/>
          <a:p>
            <a:endParaRPr lang="it-IT" altLang="it-IT" dirty="0">
              <a:latin typeface="Comic Sans MS" panose="030F0702030302020204" pitchFamily="66" charset="0"/>
            </a:endParaRPr>
          </a:p>
          <a:p>
            <a:r>
              <a:rPr lang="it-IT" altLang="it-IT" b="1" u="sng" dirty="0" smtClean="0">
                <a:latin typeface="Comic Sans MS" panose="030F0702030302020204" pitchFamily="66" charset="0"/>
              </a:rPr>
              <a:t>La nuova Università alla luce della Legge 240/2010</a:t>
            </a:r>
          </a:p>
          <a:p>
            <a:endParaRPr lang="it-IT" altLang="it-IT" b="1" u="sng" dirty="0" smtClean="0">
              <a:latin typeface="Comic Sans MS" panose="030F0702030302020204" pitchFamily="66" charset="0"/>
            </a:endParaRPr>
          </a:p>
          <a:p>
            <a:pPr algn="just"/>
            <a:r>
              <a:rPr lang="it-IT" altLang="it-IT" sz="2000" b="1" dirty="0" smtClean="0">
                <a:latin typeface="Comic Sans MS" panose="030F0702030302020204" pitchFamily="66" charset="0"/>
              </a:rPr>
              <a:t>Gli attori di questo processo negli anni di attuazione della riforma….</a:t>
            </a:r>
          </a:p>
          <a:p>
            <a:pPr algn="just"/>
            <a:endParaRPr lang="it-IT" altLang="it-IT" sz="2000" b="1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Gli Organi di Governo dell’Ateneo e il MIUR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000" b="1" dirty="0">
              <a:latin typeface="Comic Sans MS" panose="030F0702030302020204" pitchFamily="66" charset="0"/>
            </a:endParaRPr>
          </a:p>
          <a:p>
            <a:pPr algn="just"/>
            <a:r>
              <a:rPr lang="it-IT" altLang="it-IT" sz="2000" b="1" dirty="0" smtClean="0">
                <a:latin typeface="Comic Sans MS" panose="030F0702030302020204" pitchFamily="66" charset="0"/>
              </a:rPr>
              <a:t>…..e il contesto di riferimento</a:t>
            </a:r>
          </a:p>
          <a:p>
            <a:pPr algn="just"/>
            <a:endParaRPr lang="it-IT" altLang="it-IT" sz="2000" b="1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Riduzione del FFO, vincoli di spesa, limitazione del turn-over, abnorme produzione di normativa  per tutte le PPAA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000" b="1" dirty="0" smtClean="0">
              <a:latin typeface="Comic Sans MS" panose="030F0702030302020204" pitchFamily="66" charset="0"/>
            </a:endParaRPr>
          </a:p>
          <a:p>
            <a:pPr algn="just"/>
            <a:endParaRPr lang="it-IT" altLang="it-IT" sz="2000" b="1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000" b="1" dirty="0">
              <a:latin typeface="Comic Sans MS" panose="030F0702030302020204" pitchFamily="66" charset="0"/>
            </a:endParaRPr>
          </a:p>
          <a:p>
            <a:endParaRPr lang="it-IT" altLang="it-IT" dirty="0">
              <a:latin typeface="Comic Sans MS" panose="030F0702030302020204" pitchFamily="66" charset="0"/>
            </a:endParaRPr>
          </a:p>
          <a:p>
            <a:endParaRPr lang="it-IT" altLang="it-IT" dirty="0" smtClean="0">
              <a:latin typeface="Comic Sans MS" panose="030F0702030302020204" pitchFamily="66" charset="0"/>
            </a:endParaRPr>
          </a:p>
          <a:p>
            <a:endParaRPr lang="it-IT" altLang="it-IT" dirty="0">
              <a:latin typeface="Comic Sans MS" panose="030F0702030302020204" pitchFamily="66" charset="0"/>
            </a:endParaRPr>
          </a:p>
          <a:p>
            <a:endParaRPr lang="it-IT" altLang="it-IT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2" y="71061"/>
            <a:ext cx="2585466" cy="96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5536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66FF"/>
            </a:gs>
            <a:gs pos="50000">
              <a:schemeClr val="bg1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37575" y="425003"/>
            <a:ext cx="9479924" cy="6220496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it-IT" altLang="it-IT" dirty="0">
              <a:latin typeface="Comic Sans MS" panose="030F0702030302020204" pitchFamily="66" charset="0"/>
            </a:endParaRPr>
          </a:p>
          <a:p>
            <a:r>
              <a:rPr lang="it-IT" altLang="it-IT" sz="2800" b="1" u="sng" dirty="0" smtClean="0">
                <a:latin typeface="Comic Sans MS" panose="030F0702030302020204" pitchFamily="66" charset="0"/>
              </a:rPr>
              <a:t>La nuova Università alla luce della Legge 240/2010</a:t>
            </a:r>
          </a:p>
          <a:p>
            <a:endParaRPr lang="it-IT" altLang="it-IT" b="1" u="sng" dirty="0">
              <a:latin typeface="Comic Sans MS" panose="030F0702030302020204" pitchFamily="66" charset="0"/>
            </a:endParaRPr>
          </a:p>
          <a:p>
            <a:r>
              <a:rPr lang="it-IT" altLang="it-IT" b="1" dirty="0" smtClean="0">
                <a:latin typeface="Comic Sans MS" panose="030F0702030302020204" pitchFamily="66" charset="0"/>
              </a:rPr>
              <a:t>A cinque anni dalla riforma:</a:t>
            </a:r>
            <a:endParaRPr lang="it-IT" altLang="it-IT" sz="2000" b="1" dirty="0" smtClean="0">
              <a:latin typeface="Comic Sans MS" panose="030F0702030302020204" pitchFamily="66" charset="0"/>
            </a:endParaRPr>
          </a:p>
          <a:p>
            <a:r>
              <a:rPr lang="it-IT" altLang="it-IT" sz="2000" b="1" dirty="0" smtClean="0">
                <a:latin typeface="Comic Sans MS" panose="030F0702030302020204" pitchFamily="66" charset="0"/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Gli obbiettivi prefissati sono stati colti?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Si è evoluto il sistema relazionale MIUR/UNIVERSITA’?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È cambiata la </a:t>
            </a:r>
            <a:r>
              <a:rPr lang="it-IT" altLang="it-IT" sz="2000" b="1" dirty="0" err="1" smtClean="0">
                <a:latin typeface="Comic Sans MS" panose="030F0702030302020204" pitchFamily="66" charset="0"/>
              </a:rPr>
              <a:t>governance</a:t>
            </a:r>
            <a:r>
              <a:rPr lang="it-IT" altLang="it-IT" sz="2000" b="1" dirty="0" smtClean="0">
                <a:latin typeface="Comic Sans MS" panose="030F0702030302020204" pitchFamily="66" charset="0"/>
              </a:rPr>
              <a:t>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Sono mutati gli assetti organizzativi e i processi decisionali?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Un unico modello o una miriade di modelli?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Il mutamento atteso è pari a quello percepito e a quello realizzato?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latin typeface="Comic Sans MS" panose="030F0702030302020204" pitchFamily="66" charset="0"/>
              </a:rPr>
              <a:t>I giudizi interni ed esterni quali sono?</a:t>
            </a:r>
          </a:p>
          <a:p>
            <a:pPr algn="just"/>
            <a:endParaRPr lang="it-IT" altLang="it-IT" sz="2000" b="1" dirty="0" smtClean="0">
              <a:latin typeface="Comic Sans MS" panose="030F0702030302020204" pitchFamily="66" charset="0"/>
            </a:endParaRPr>
          </a:p>
          <a:p>
            <a:r>
              <a:rPr lang="it-IT" alt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Ai nostri ospiti il compito di portare il loro punto di vista, frutto della loro esperienza e dei rispettivi ruoli ricoperti</a:t>
            </a:r>
          </a:p>
          <a:p>
            <a:endParaRPr lang="it-IT" altLang="it-IT" dirty="0">
              <a:latin typeface="Comic Sans MS" panose="030F0702030302020204" pitchFamily="66" charset="0"/>
            </a:endParaRPr>
          </a:p>
          <a:p>
            <a:endParaRPr lang="it-IT" altLang="it-IT" dirty="0" smtClean="0">
              <a:latin typeface="Comic Sans MS" panose="030F0702030302020204" pitchFamily="66" charset="0"/>
            </a:endParaRPr>
          </a:p>
          <a:p>
            <a:endParaRPr lang="it-IT" altLang="it-IT" dirty="0">
              <a:latin typeface="Comic Sans MS" panose="030F0702030302020204" pitchFamily="66" charset="0"/>
            </a:endParaRPr>
          </a:p>
          <a:p>
            <a:endParaRPr lang="it-IT" altLang="it-IT" dirty="0" smtClean="0">
              <a:latin typeface="Comic Sans MS" panose="030F0702030302020204" pitchFamily="66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42" y="71061"/>
            <a:ext cx="2585466" cy="965459"/>
          </a:xfrm>
          <a:prstGeom prst="rect">
            <a:avLst/>
          </a:prstGeom>
        </p:spPr>
      </p:pic>
      <p:sp>
        <p:nvSpPr>
          <p:cNvPr id="2" name="Freccia a destra 1"/>
          <p:cNvSpPr/>
          <p:nvPr/>
        </p:nvSpPr>
        <p:spPr bwMode="auto">
          <a:xfrm rot="941591">
            <a:off x="1167250" y="5576553"/>
            <a:ext cx="535010" cy="334850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90500" marR="0" indent="-190500" algn="just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53647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500000" lon="1500000" rev="0"/>
          </a:camera>
          <a:lightRig rig="legacyFlat2" dir="b"/>
        </a:scene3d>
        <a:sp3d extrusionH="430200" prstMaterial="legacyMatte">
          <a:bevelT w="13500" h="13500" prst="angle"/>
          <a:bevelB w="13500" h="13500" prst="angle"/>
          <a:extrusionClr>
            <a:schemeClr val="accent1"/>
          </a:extrusionClr>
          <a:contourClr>
            <a:schemeClr val="accent1"/>
          </a:contour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90500" marR="0" indent="-190500" algn="just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500000" lon="1500000" rev="0"/>
          </a:camera>
          <a:lightRig rig="legacyFlat2" dir="b"/>
        </a:scene3d>
        <a:sp3d extrusionH="430200" prstMaterial="legacyMatte">
          <a:bevelT w="13500" h="13500" prst="angle"/>
          <a:bevelB w="13500" h="13500" prst="angle"/>
          <a:extrusionClr>
            <a:schemeClr val="accent1"/>
          </a:extrusionClr>
          <a:contourClr>
            <a:schemeClr val="accent1"/>
          </a:contour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90500" marR="0" indent="-190500" algn="just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291</Words>
  <Application>Microsoft Office PowerPoint</Application>
  <PresentationFormat>Widescreen</PresentationFormat>
  <Paragraphs>81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Minnucci</dc:creator>
  <cp:lastModifiedBy>Minnucci</cp:lastModifiedBy>
  <cp:revision>24</cp:revision>
  <cp:lastPrinted>2015-09-14T10:15:32Z</cp:lastPrinted>
  <dcterms:created xsi:type="dcterms:W3CDTF">2015-09-14T07:54:14Z</dcterms:created>
  <dcterms:modified xsi:type="dcterms:W3CDTF">2015-09-16T14:06:51Z</dcterms:modified>
</cp:coreProperties>
</file>