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7"/>
  </p:notesMasterIdLst>
  <p:sldIdLst>
    <p:sldId id="257" r:id="rId5"/>
    <p:sldId id="283" r:id="rId6"/>
    <p:sldId id="286" r:id="rId7"/>
    <p:sldId id="274" r:id="rId8"/>
    <p:sldId id="276" r:id="rId9"/>
    <p:sldId id="277" r:id="rId10"/>
    <p:sldId id="278" r:id="rId11"/>
    <p:sldId id="279" r:id="rId12"/>
    <p:sldId id="280" r:id="rId13"/>
    <p:sldId id="281" r:id="rId14"/>
    <p:sldId id="265" r:id="rId15"/>
    <p:sldId id="264" r:id="rId16"/>
    <p:sldId id="258" r:id="rId17"/>
    <p:sldId id="262" r:id="rId18"/>
    <p:sldId id="263" r:id="rId19"/>
    <p:sldId id="268" r:id="rId20"/>
    <p:sldId id="267" r:id="rId21"/>
    <p:sldId id="292" r:id="rId22"/>
    <p:sldId id="270" r:id="rId23"/>
    <p:sldId id="293" r:id="rId24"/>
    <p:sldId id="287" r:id="rId25"/>
    <p:sldId id="289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00"/>
    <a:srgbClr val="008000"/>
    <a:srgbClr val="005000"/>
    <a:srgbClr val="FF3300"/>
    <a:srgbClr val="FF99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-164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A655-3AA8-4E80-B4F5-0CC01A7BFAC1}" type="datetimeFigureOut">
              <a:rPr lang="it-IT" smtClean="0"/>
              <a:t>18/09/15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5BDDC-DA58-4E76-ABF3-D0B1943C3F3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59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DOTT.SSA CATANIA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BE16-7CC1-42D9-9333-0E00C9118B87}" type="slidenum">
              <a:rPr lang="it-IT" smtClean="0">
                <a:solidFill>
                  <a:prstClr val="black"/>
                </a:solidFill>
              </a:rPr>
              <a:pPr/>
              <a:t>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61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BE16-7CC1-42D9-9333-0E00C9118B87}" type="slidenum">
              <a:rPr lang="it-IT" smtClean="0">
                <a:solidFill>
                  <a:prstClr val="black"/>
                </a:solidFill>
              </a:rPr>
              <a:pPr/>
              <a:t>11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4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DOTT.SSA CATANIA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BE16-7CC1-42D9-9333-0E00C9118B87}" type="slidenum">
              <a:rPr lang="it-IT" smtClean="0">
                <a:solidFill>
                  <a:prstClr val="black"/>
                </a:solidFill>
              </a:rPr>
              <a:pPr/>
              <a:t>12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4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DOTT.SSA CATANIA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BE16-7CC1-42D9-9333-0E00C9118B87}" type="slidenum">
              <a:rPr lang="it-IT" smtClean="0">
                <a:solidFill>
                  <a:prstClr val="black"/>
                </a:solidFill>
              </a:rPr>
              <a:pPr/>
              <a:t>13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DOTT.SSA CATANIA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BE16-7CC1-42D9-9333-0E00C9118B87}" type="slidenum">
              <a:rPr lang="it-IT" smtClean="0">
                <a:solidFill>
                  <a:prstClr val="black"/>
                </a:solidFill>
              </a:rPr>
              <a:pPr/>
              <a:t>14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DOTT.SSA CATANIA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BE16-7CC1-42D9-9333-0E00C9118B87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DOTT.SSA CATANIA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BE16-7CC1-42D9-9333-0E00C9118B87}" type="slidenum">
              <a:rPr lang="it-IT" smtClean="0">
                <a:solidFill>
                  <a:prstClr val="black"/>
                </a:solidFill>
              </a:rPr>
              <a:pPr/>
              <a:t>16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4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DOTT.SSA CATANIA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BE16-7CC1-42D9-9333-0E00C9118B87}" type="slidenum">
              <a:rPr lang="it-IT" smtClean="0">
                <a:solidFill>
                  <a:prstClr val="black"/>
                </a:solidFill>
              </a:rPr>
              <a:pPr/>
              <a:t>17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4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DOTT.SSA CATANIA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BE16-7CC1-42D9-9333-0E00C9118B87}" type="slidenum">
              <a:rPr lang="it-IT" smtClean="0">
                <a:solidFill>
                  <a:prstClr val="black"/>
                </a:solidFill>
              </a:rPr>
              <a:pPr/>
              <a:t>19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54B38C6-CD93-4F7A-8219-04AA4E94E2EA}" type="slidenum">
              <a:rPr lang="it-IT" smtClean="0">
                <a:solidFill>
                  <a:srgbClr val="94C600"/>
                </a:solidFill>
              </a:rPr>
              <a:pPr/>
              <a:t>‹n.›</a:t>
            </a:fld>
            <a:endParaRPr lang="it-IT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4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56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81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 userDrawn="1"/>
        </p:nvSpPr>
        <p:spPr>
          <a:xfrm>
            <a:off x="0" y="0"/>
            <a:ext cx="9121775" cy="955675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FFFFFF"/>
              </a:gs>
            </a:gsLst>
            <a:lin ang="10800000" scaled="0"/>
            <a:tileRect/>
          </a:gradFill>
        </p:spPr>
        <p:txBody>
          <a:bodyPr>
            <a:spAutoFit/>
          </a:bodyPr>
          <a:lstStyle/>
          <a:p>
            <a:pPr defTabSz="457200">
              <a:defRPr/>
            </a:pPr>
            <a:endParaRPr lang="it-IT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magine 6" descr="logo_Netva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44450"/>
            <a:ext cx="1104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40028-F1D2-5C46-BEDA-727C50438A8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2271-CD2A-7B4E-AEB9-8987AF226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02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9E20-9C50-5F49-B07F-CEA9F0FD2CC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5EAFD-F951-4744-AB05-11196909B0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3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7B7E0-23F3-BF4F-99BC-DACDC6B9DC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EF700-E0DC-464C-8072-937B7BED21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07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07273-CC10-5D4E-A150-2729D109DC8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E03B3-C373-894C-B5EA-0F901A766E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66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F5E12-4E7F-AC44-962B-7768E419CF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D3B8-E2B1-374E-9DFA-8CFA9509553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76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8164A-4A00-E144-9778-3737ADA298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C4B6F-5B33-1643-BCB0-C8D36AAF1A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42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B20BE-9B95-564D-AFC6-C263345A00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4B3FE-36F5-C647-BECC-FB64802E71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38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4F23F-8ABB-2740-B707-68F089551D0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EB1B2-FC50-CE43-AA9C-F2BA9AA5B92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5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081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CCA5-48D0-5744-9849-D110A39B6A4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1C635-B9F9-074F-A4D0-0E654C1916E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92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4F95-8166-944C-A3F1-D5B7F8FDB7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97567-5B5D-514A-B427-950E797C33D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55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38097-C99D-7D4E-9DCD-E08C175952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E96BD-9BF0-0E4F-B9B5-24CC12AA33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69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227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484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558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134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828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094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20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465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296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151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697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8254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6200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7620000" cy="48006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72A6A-3EB2-8D4E-AD16-BF22A38722CD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CAF278"/>
              </a:solidFill>
              <a:latin typeface="Calibri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CAF27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610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endParaRPr lang="it-IT">
              <a:latin typeface="Century Gothic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 dirty="0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54B38C6-CD93-4F7A-8219-04AA4E94E2EA}" type="slidenum">
              <a:rPr lang="it-IT" smtClean="0">
                <a:solidFill>
                  <a:srgbClr val="94C600"/>
                </a:solidFill>
                <a:latin typeface="Century Gothic"/>
              </a:rPr>
              <a:pPr/>
              <a:t>‹n.›</a:t>
            </a:fld>
            <a:endParaRPr lang="it-IT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75205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 dirty="0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43922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 dirty="0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3447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 dirty="0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4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464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90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4889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89839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37138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 dirty="0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4127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74441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6207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09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45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09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7271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37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smtClean="0">
                <a:solidFill>
                  <a:srgbClr val="94C600"/>
                </a:solidFill>
              </a:rPr>
              <a:t>Villa La Quiete, 26 luglio 2013</a:t>
            </a:r>
            <a:endParaRPr lang="it-IT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54B38C6-CD93-4F7A-8219-04AA4E94E2E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28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F6DF3C2-D119-984B-B6AC-0D455FD4AE5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 charset="0"/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18/09/15</a:t>
            </a:fld>
            <a:endParaRPr lang="it-IT">
              <a:solidFill>
                <a:prstClr val="black">
                  <a:tint val="75000"/>
                </a:prst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A264C26-ADED-F047-BAFC-0F981327DB17}" type="slidenum">
              <a:rPr lang="it-IT">
                <a:solidFill>
                  <a:prstClr val="black">
                    <a:tint val="75000"/>
                  </a:prstClr>
                </a:solidFill>
                <a:latin typeface="Calibri" charset="0"/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35"/>
          <p:cNvSpPr>
            <a:spLocks noChangeArrowheads="1"/>
          </p:cNvSpPr>
          <p:nvPr userDrawn="1"/>
        </p:nvSpPr>
        <p:spPr bwMode="auto">
          <a:xfrm>
            <a:off x="0" y="6438900"/>
            <a:ext cx="9144000" cy="174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mtClean="0">
              <a:solidFill>
                <a:prstClr val="black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CasellaDiTesto 12"/>
          <p:cNvSpPr txBox="1">
            <a:spLocks noChangeArrowheads="1"/>
          </p:cNvSpPr>
          <p:nvPr userDrawn="1"/>
        </p:nvSpPr>
        <p:spPr bwMode="auto">
          <a:xfrm>
            <a:off x="2471738" y="187166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mtClean="0">
              <a:solidFill>
                <a:prstClr val="black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0" y="6465888"/>
            <a:ext cx="9144000" cy="39211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FFFFFF"/>
              </a:gs>
            </a:gsLst>
            <a:lin ang="0" scaled="1"/>
            <a:tileRect/>
          </a:gradFill>
        </p:spPr>
        <p:txBody>
          <a:bodyPr>
            <a:spAutoFit/>
          </a:bodyPr>
          <a:lstStyle/>
          <a:p>
            <a:pPr defTabSz="457200">
              <a:defRPr/>
            </a:pPr>
            <a:endParaRPr lang="it-IT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asellaDiTesto 17"/>
          <p:cNvSpPr txBox="1">
            <a:spLocks noChangeArrowheads="1"/>
          </p:cNvSpPr>
          <p:nvPr userDrawn="1"/>
        </p:nvSpPr>
        <p:spPr bwMode="auto">
          <a:xfrm>
            <a:off x="2355850" y="6465888"/>
            <a:ext cx="4678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dirty="0" smtClean="0">
                <a:solidFill>
                  <a:srgbClr val="1F497D"/>
                </a:solidFill>
              </a:rPr>
              <a:t>A. Piccaluga - 2015 – @Tor Vergata - </a:t>
            </a:r>
            <a:r>
              <a:rPr lang="it-IT" sz="1400" dirty="0" err="1" smtClean="0">
                <a:solidFill>
                  <a:srgbClr val="1F497D"/>
                </a:solidFill>
              </a:rPr>
              <a:t>www.netval.it</a:t>
            </a:r>
            <a:endParaRPr lang="it-IT" sz="1400" dirty="0" smtClean="0">
              <a:solidFill>
                <a:srgbClr val="1F497D"/>
              </a:solidFill>
            </a:endParaRPr>
          </a:p>
        </p:txBody>
      </p:sp>
      <p:pic>
        <p:nvPicPr>
          <p:cNvPr id="1035" name="Immagine 6" descr="logo_Netval small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3" y="0"/>
            <a:ext cx="128428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10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95869-3535-4A37-8907-2BD5E9E9E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A560B-15E6-4B6E-8171-17097ADBF5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6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endParaRPr lang="it-IT"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smtClean="0">
                <a:solidFill>
                  <a:srgbClr val="94C600"/>
                </a:solidFill>
                <a:latin typeface="Century Gothic"/>
              </a:rPr>
              <a:t>Villa La Quiete, 26 luglio 2013</a:t>
            </a:r>
            <a:endParaRPr lang="it-IT" dirty="0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54B38C6-CD93-4F7A-8219-04AA4E94E2EA}" type="slidenum">
              <a:rPr lang="it-IT" smtClean="0">
                <a:latin typeface="Century Gothic"/>
              </a:rPr>
              <a:pPr/>
              <a:t>‹n.›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248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733365" y="2302904"/>
            <a:ext cx="3313355" cy="1702160"/>
          </a:xfrm>
        </p:spPr>
        <p:txBody>
          <a:bodyPr anchor="t" anchorCtr="0">
            <a:normAutofit fontScale="90000"/>
          </a:bodyPr>
          <a:lstStyle/>
          <a:p>
            <a:pPr algn="ctr"/>
            <a:r>
              <a:rPr lang="it-IT" sz="24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Dalla Legge 240 alla «nuova</a:t>
            </a:r>
            <a:r>
              <a:rPr lang="it-IT" sz="24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» </a:t>
            </a:r>
            <a:r>
              <a:rPr lang="it-IT" sz="24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Università</a:t>
            </a:r>
            <a:br>
              <a:rPr lang="it-IT" sz="24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1200" dirty="0">
                <a:latin typeface="Calibri" pitchFamily="34" charset="0"/>
                <a:cs typeface="Calibri" pitchFamily="34" charset="0"/>
              </a:rPr>
              <a:t/>
            </a:r>
            <a:br>
              <a:rPr lang="it-IT" sz="1200" dirty="0">
                <a:latin typeface="Calibri" pitchFamily="34" charset="0"/>
                <a:cs typeface="Calibri" pitchFamily="34" charset="0"/>
              </a:rPr>
            </a:br>
            <a:r>
              <a:rPr lang="it-I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XIII </a:t>
            </a: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CONVEGNO ANNUALE CODAU</a:t>
            </a:r>
            <a:r>
              <a:rPr lang="it-IT" sz="2200" dirty="0">
                <a:latin typeface="Calibri" pitchFamily="34" charset="0"/>
                <a:cs typeface="Calibri" pitchFamily="34" charset="0"/>
              </a:rPr>
              <a:t/>
            </a:r>
            <a:br>
              <a:rPr lang="it-IT" sz="2200" dirty="0">
                <a:latin typeface="Calibri" pitchFamily="34" charset="0"/>
                <a:cs typeface="Calibri" pitchFamily="34" charset="0"/>
              </a:rPr>
            </a:br>
            <a:endParaRPr lang="it-IT" sz="13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44008" y="4005064"/>
            <a:ext cx="3600400" cy="631071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 smtClean="0">
                <a:latin typeface="Calibri" pitchFamily="34" charset="0"/>
                <a:cs typeface="Calibri" pitchFamily="34" charset="0"/>
              </a:rPr>
              <a:t>“</a:t>
            </a:r>
            <a:r>
              <a:rPr lang="it-IT" sz="2400" b="1" i="1" dirty="0" smtClean="0">
                <a:latin typeface="Calibri" pitchFamily="34" charset="0"/>
                <a:cs typeface="Calibri" pitchFamily="34" charset="0"/>
              </a:rPr>
              <a:t>Università, impresa, società e territorio</a:t>
            </a:r>
            <a:r>
              <a:rPr lang="it-IT" sz="2400" b="1" dirty="0" smtClean="0">
                <a:latin typeface="Calibri" pitchFamily="34" charset="0"/>
                <a:cs typeface="Calibri" pitchFamily="34" charset="0"/>
              </a:rPr>
              <a:t>”</a:t>
            </a:r>
            <a:endParaRPr lang="it-IT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508104" y="3512041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18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settembre </a:t>
            </a:r>
            <a:r>
              <a:rPr lang="it-I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2015</a:t>
            </a:r>
            <a:endParaRPr lang="it-IT" sz="12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0" y="494116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b="1" dirty="0" smtClean="0">
                <a:latin typeface="Calibri" panose="020F0502020204030204" pitchFamily="34" charset="0"/>
                <a:cs typeface="Arial" panose="020B0604020202020204" pitchFamily="34" charset="0"/>
              </a:rPr>
              <a:t>Prof</a:t>
            </a:r>
            <a:r>
              <a:rPr lang="it-IT" b="1" dirty="0">
                <a:latin typeface="Calibri" panose="020F0502020204030204" pitchFamily="34" charset="0"/>
                <a:cs typeface="Arial" panose="020B0604020202020204" pitchFamily="34" charset="0"/>
              </a:rPr>
              <a:t>. Giuseppe Novelli</a:t>
            </a:r>
            <a:r>
              <a:rPr lang="it-IT" dirty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it-IT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i="1" dirty="0" smtClean="0">
                <a:latin typeface="Calibri" panose="020F0502020204030204" pitchFamily="34" charset="0"/>
                <a:cs typeface="Arial" panose="020B0604020202020204" pitchFamily="34" charset="0"/>
              </a:rPr>
              <a:t>Rettore </a:t>
            </a:r>
          </a:p>
          <a:p>
            <a:pPr algn="ctr"/>
            <a:r>
              <a:rPr lang="it-IT" sz="1400" i="1" dirty="0" smtClean="0">
                <a:latin typeface="Calibri" panose="020F0502020204030204" pitchFamily="34" charset="0"/>
                <a:cs typeface="Arial" panose="020B0604020202020204" pitchFamily="34" charset="0"/>
              </a:rPr>
              <a:t>Università </a:t>
            </a:r>
            <a:r>
              <a:rPr lang="it-IT" sz="1400" i="1" dirty="0">
                <a:latin typeface="Calibri" panose="020F0502020204030204" pitchFamily="34" charset="0"/>
                <a:cs typeface="Arial" panose="020B0604020202020204" pitchFamily="34" charset="0"/>
              </a:rPr>
              <a:t>degli Studi di Roma  «Tor Vergata»</a:t>
            </a:r>
          </a:p>
          <a:p>
            <a:pPr algn="ctr"/>
            <a:endParaRPr lang="it-IT" sz="1200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86" y="542950"/>
            <a:ext cx="3330674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04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contenuto 4"/>
          <p:cNvSpPr>
            <a:spLocks noGrp="1"/>
          </p:cNvSpPr>
          <p:nvPr>
            <p:ph idx="1"/>
          </p:nvPr>
        </p:nvSpPr>
        <p:spPr>
          <a:xfrm>
            <a:off x="557213" y="1049338"/>
            <a:ext cx="8229600" cy="4525962"/>
          </a:xfrm>
        </p:spPr>
        <p:txBody>
          <a:bodyPr>
            <a:spAutoFit/>
          </a:bodyPr>
          <a:lstStyle/>
          <a:p>
            <a:endParaRPr lang="it-IT" sz="2400">
              <a:solidFill>
                <a:srgbClr val="376092"/>
              </a:solidFill>
              <a:latin typeface="Calibri" charset="0"/>
            </a:endParaRPr>
          </a:p>
          <a:p>
            <a:r>
              <a:rPr lang="it-IT" sz="2400">
                <a:solidFill>
                  <a:srgbClr val="376092"/>
                </a:solidFill>
                <a:latin typeface="Calibri" charset="0"/>
              </a:rPr>
              <a:t>Oggi l’università e la ricerca vengono viste con rispetto e ammirazione da molti, ma da molti anche con disprezzo.</a:t>
            </a:r>
            <a:br>
              <a:rPr lang="it-IT" sz="2400">
                <a:solidFill>
                  <a:srgbClr val="376092"/>
                </a:solidFill>
                <a:latin typeface="Calibri" charset="0"/>
              </a:rPr>
            </a:br>
            <a:r>
              <a:rPr lang="it-IT" sz="2800" b="1" i="1">
                <a:solidFill>
                  <a:srgbClr val="376092"/>
                </a:solidFill>
                <a:latin typeface="Calibri" charset="0"/>
              </a:rPr>
              <a:t>terza missione come necessità di dialogo</a:t>
            </a:r>
            <a:endParaRPr lang="it-IT" sz="2800" b="1">
              <a:solidFill>
                <a:srgbClr val="376092"/>
              </a:solidFill>
              <a:latin typeface="Calibri" charset="0"/>
            </a:endParaRPr>
          </a:p>
          <a:p>
            <a:endParaRPr lang="it-IT" sz="2400" b="1">
              <a:solidFill>
                <a:srgbClr val="376092"/>
              </a:solidFill>
              <a:latin typeface="Calibri" charset="0"/>
            </a:endParaRPr>
          </a:p>
          <a:p>
            <a:r>
              <a:rPr lang="it-IT" sz="2400">
                <a:solidFill>
                  <a:srgbClr val="376092"/>
                </a:solidFill>
                <a:latin typeface="Calibri" charset="0"/>
              </a:rPr>
              <a:t>Ed allo stesso tempo si ha come la percezione che il tradizionale modo di fare ricerca sia non più adeguato a fornire alla società le soluzioni di cui ha bisogno</a:t>
            </a:r>
            <a:br>
              <a:rPr lang="it-IT" sz="2400">
                <a:solidFill>
                  <a:srgbClr val="376092"/>
                </a:solidFill>
                <a:latin typeface="Calibri" charset="0"/>
              </a:rPr>
            </a:br>
            <a:r>
              <a:rPr lang="it-IT" sz="2800" b="1" i="1">
                <a:solidFill>
                  <a:srgbClr val="376092"/>
                </a:solidFill>
                <a:latin typeface="Calibri" charset="0"/>
              </a:rPr>
              <a:t>terza missione come nuovo modo di fare ricerca</a:t>
            </a:r>
            <a:endParaRPr lang="it-IT" sz="2800" b="1">
              <a:solidFill>
                <a:srgbClr val="376092"/>
              </a:solidFill>
              <a:latin typeface="Calibri" charset="0"/>
            </a:endParaRPr>
          </a:p>
          <a:p>
            <a:endParaRPr lang="it-IT" sz="2800">
              <a:solidFill>
                <a:srgbClr val="37609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0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C:\Users\mrssmt00\AppData\Local\Microsoft\Windows\Temporary Internet Files\Content.IE5\DFTRESFR\large-Never-ending-jigsaw-puzzle-piece-0-12914[1]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699FF"/>
              </a:clrFrom>
              <a:clrTo>
                <a:srgbClr val="6699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100">
            <a:off x="5314629" y="3867496"/>
            <a:ext cx="2704197" cy="3009860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70" y="3212976"/>
            <a:ext cx="3498850" cy="3487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 descr="C:\Users\mrssmt00\AppData\Local\Microsoft\Windows\Temporary Internet Files\Content.IE5\DFTRESFR\large-Never-ending-jigsaw-puzzle-piece-0-12914[1]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6699FF"/>
              </a:clrFrom>
              <a:clrTo>
                <a:srgbClr val="6699FF">
                  <a:alpha val="0"/>
                </a:srgbClr>
              </a:clrTo>
            </a:clrChange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100">
            <a:off x="6632598" y="2118295"/>
            <a:ext cx="2211477" cy="2461447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2" y="36727"/>
            <a:ext cx="1594867" cy="5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21756" y="1844825"/>
            <a:ext cx="57104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it-IT" sz="16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it-IT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it-IT" sz="16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it-IT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it-IT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95537" y="2636912"/>
            <a:ext cx="3175093" cy="2592288"/>
            <a:chOff x="-183081" y="3600649"/>
            <a:chExt cx="3394183" cy="2908961"/>
          </a:xfrm>
        </p:grpSpPr>
        <p:pic>
          <p:nvPicPr>
            <p:cNvPr id="10" name="Picture 4" descr="C:\Users\mrssmt00\AppData\Local\Microsoft\Windows\Temporary Internet Files\Content.IE5\DFTRESFR\large-Never-ending-jigsaw-puzzle-piece-0-12914[1].gif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84100">
              <a:off x="-18677" y="3436245"/>
              <a:ext cx="2908961" cy="3237769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</p:spPr>
        </p:pic>
        <p:sp>
          <p:nvSpPr>
            <p:cNvPr id="11" name="CasellaDiTesto 10"/>
            <p:cNvSpPr txBox="1"/>
            <p:nvPr/>
          </p:nvSpPr>
          <p:spPr>
            <a:xfrm rot="20272506">
              <a:off x="108296" y="4676864"/>
              <a:ext cx="3102806" cy="596623"/>
            </a:xfrm>
            <a:prstGeom prst="fram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 NETWORK</a:t>
              </a:r>
              <a:endPara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 rot="20796646">
            <a:off x="5591308" y="1106865"/>
            <a:ext cx="2599440" cy="2267582"/>
            <a:chOff x="5930644" y="2074811"/>
            <a:chExt cx="2566775" cy="2306109"/>
          </a:xfrm>
        </p:grpSpPr>
        <p:pic>
          <p:nvPicPr>
            <p:cNvPr id="14" name="Picture 4" descr="C:\Users\mrssmt00\AppData\Local\Microsoft\Windows\Temporary Internet Files\Content.IE5\DFTRESFR\large-Never-ending-jigsaw-puzzle-piece-0-12914[1].gif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0033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84100">
              <a:off x="6060977" y="1944478"/>
              <a:ext cx="2306109" cy="2566775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</p:spPr>
        </p:pic>
        <p:sp>
          <p:nvSpPr>
            <p:cNvPr id="15" name="CasellaDiTesto 14"/>
            <p:cNvSpPr txBox="1"/>
            <p:nvPr/>
          </p:nvSpPr>
          <p:spPr>
            <a:xfrm rot="20453179">
              <a:off x="6603026" y="2820577"/>
              <a:ext cx="1750320" cy="381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1187624" y="1268760"/>
            <a:ext cx="2566775" cy="2306109"/>
            <a:chOff x="955855" y="1753216"/>
            <a:chExt cx="2566775" cy="2306109"/>
          </a:xfrm>
        </p:grpSpPr>
        <p:pic>
          <p:nvPicPr>
            <p:cNvPr id="18" name="Picture 4" descr="C:\Users\mrssmt00\AppData\Local\Microsoft\Windows\Temporary Internet Files\Content.IE5\DFTRESFR\large-Never-ending-jigsaw-puzzle-piece-0-12914[1]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84100">
              <a:off x="1086188" y="1622883"/>
              <a:ext cx="2306109" cy="256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 rot="20289703">
              <a:off x="1650958" y="2574007"/>
              <a:ext cx="1521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</a:t>
              </a:r>
              <a:endPara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2707522" y="1628800"/>
            <a:ext cx="4168734" cy="3747533"/>
            <a:chOff x="3430017" y="2006906"/>
            <a:chExt cx="3634608" cy="3634608"/>
          </a:xfrm>
        </p:grpSpPr>
        <p:pic>
          <p:nvPicPr>
            <p:cNvPr id="21" name="Picture 2" descr="C:\Users\mrssmt00\AppData\Local\Microsoft\Windows\Temporary Internet Files\Content.IE5\DGRZ5ARX\14997-illustration-of-a-green-puzzle-piece-pv[1]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017" y="2006906"/>
              <a:ext cx="3634608" cy="3634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/>
            <p:cNvSpPr txBox="1"/>
            <p:nvPr/>
          </p:nvSpPr>
          <p:spPr>
            <a:xfrm rot="19740754">
              <a:off x="4031833" y="3351979"/>
              <a:ext cx="2376264" cy="98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PRODUCE E DIFFONDE</a:t>
              </a:r>
            </a:p>
            <a:p>
              <a:pPr algn="ctr"/>
              <a:r>
                <a:rPr lang="it-IT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CONOSCENZA</a:t>
              </a:r>
              <a:endPara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CasellaDiTesto 22"/>
          <p:cNvSpPr txBox="1"/>
          <p:nvPr/>
        </p:nvSpPr>
        <p:spPr>
          <a:xfrm rot="20548395">
            <a:off x="6740673" y="3179771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COINVOLGE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195736" y="76470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5800"/>
                </a:solidFill>
              </a:rPr>
              <a:t>La nuova Università</a:t>
            </a:r>
          </a:p>
        </p:txBody>
      </p:sp>
      <p:sp>
        <p:nvSpPr>
          <p:cNvPr id="2" name="CasellaDiTesto 1"/>
          <p:cNvSpPr txBox="1"/>
          <p:nvPr/>
        </p:nvSpPr>
        <p:spPr>
          <a:xfrm rot="20039890">
            <a:off x="2926990" y="489234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</a:t>
            </a:r>
          </a:p>
        </p:txBody>
      </p:sp>
      <p:sp>
        <p:nvSpPr>
          <p:cNvPr id="3" name="CasellaDiTesto 2"/>
          <p:cNvSpPr txBox="1"/>
          <p:nvPr/>
        </p:nvSpPr>
        <p:spPr>
          <a:xfrm rot="20430500">
            <a:off x="5863464" y="4843918"/>
            <a:ext cx="211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PROMUOVE </a:t>
            </a:r>
            <a:r>
              <a:rPr lang="it-IT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SOSTENIBILITÀ</a:t>
            </a:r>
            <a:endParaRPr lang="it-IT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95536" y="6545237"/>
            <a:ext cx="8208912" cy="268139"/>
          </a:xfrm>
        </p:spPr>
        <p:txBody>
          <a:bodyPr/>
          <a:lstStyle/>
          <a:p>
            <a:pPr algn="l"/>
            <a:r>
              <a:rPr lang="it-IT" sz="1050" i="1" dirty="0" smtClean="0">
                <a:solidFill>
                  <a:srgbClr val="005800"/>
                </a:solidFill>
                <a:latin typeface="Calibri" pitchFamily="34" charset="0"/>
              </a:rPr>
              <a:t>Giuseppe Novelli,  Università degli Studi di Roma «Tor Vergata»</a:t>
            </a:r>
            <a:endParaRPr lang="it-IT" sz="1050" i="1" dirty="0">
              <a:solidFill>
                <a:srgbClr val="0058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6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86" y="464087"/>
            <a:ext cx="1361266" cy="164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2" y="36727"/>
            <a:ext cx="1594867" cy="5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43808" y="980728"/>
            <a:ext cx="435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5800"/>
                </a:solidFill>
              </a:rPr>
              <a:t>Università e Terza missione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627784" y="1735081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5800"/>
                </a:solidFill>
              </a:rPr>
              <a:t>Declinazioni</a:t>
            </a:r>
            <a:endParaRPr lang="it-IT" sz="2000" b="1" dirty="0">
              <a:solidFill>
                <a:srgbClr val="0058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75856" y="4221088"/>
            <a:ext cx="2592288" cy="802600"/>
          </a:xfrm>
          <a:prstGeom prst="flowChartDocument">
            <a:avLst/>
          </a:prstGeom>
          <a:solidFill>
            <a:srgbClr val="008000"/>
          </a:solidFill>
          <a:ln>
            <a:solidFill>
              <a:srgbClr val="0058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Società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civile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29886" y="3429000"/>
            <a:ext cx="2758008" cy="802600"/>
          </a:xfrm>
          <a:prstGeom prst="flowChartDocument">
            <a:avLst/>
          </a:prstGeom>
          <a:solidFill>
            <a:srgbClr val="0070C0"/>
          </a:solidFill>
          <a:ln>
            <a:solidFill>
              <a:srgbClr val="0058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Sistema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economico produttivo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724128" y="5013176"/>
            <a:ext cx="2880320" cy="802600"/>
          </a:xfrm>
          <a:prstGeom prst="flowChartDocument">
            <a:avLst/>
          </a:prstGeom>
          <a:solidFill>
            <a:srgbClr val="7030A0"/>
          </a:solidFill>
          <a:ln>
            <a:solidFill>
              <a:srgbClr val="0058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Territorio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e istituzioni locali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Freccia in giù 8"/>
          <p:cNvSpPr/>
          <p:nvPr/>
        </p:nvSpPr>
        <p:spPr>
          <a:xfrm rot="3592462">
            <a:off x="2827326" y="1862273"/>
            <a:ext cx="504056" cy="1847516"/>
          </a:xfrm>
          <a:prstGeom prst="downArrow">
            <a:avLst/>
          </a:prstGeom>
          <a:ln>
            <a:solidFill>
              <a:srgbClr val="0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/>
          <p:cNvSpPr/>
          <p:nvPr/>
        </p:nvSpPr>
        <p:spPr>
          <a:xfrm>
            <a:off x="4355976" y="2492896"/>
            <a:ext cx="504056" cy="1584176"/>
          </a:xfrm>
          <a:prstGeom prst="downArrow">
            <a:avLst/>
          </a:prstGeom>
          <a:ln>
            <a:solidFill>
              <a:srgbClr val="0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/>
          <p:cNvSpPr/>
          <p:nvPr/>
        </p:nvSpPr>
        <p:spPr>
          <a:xfrm rot="19819657">
            <a:off x="6290038" y="2145579"/>
            <a:ext cx="504056" cy="2886275"/>
          </a:xfrm>
          <a:prstGeom prst="downArrow">
            <a:avLst/>
          </a:prstGeom>
          <a:ln>
            <a:solidFill>
              <a:srgbClr val="0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1403648" y="5949280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5000"/>
                </a:solidFill>
              </a:rPr>
              <a:t>Quali scenari possibili e iniziative? Alcuni esempi</a:t>
            </a:r>
            <a:endParaRPr lang="it-IT" sz="2000" b="1" dirty="0">
              <a:solidFill>
                <a:srgbClr val="005000"/>
              </a:solidFill>
            </a:endParaRPr>
          </a:p>
        </p:txBody>
      </p:sp>
      <p:sp>
        <p:nvSpPr>
          <p:cNvPr id="2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08912" cy="268139"/>
          </a:xfrm>
        </p:spPr>
        <p:txBody>
          <a:bodyPr/>
          <a:lstStyle/>
          <a:p>
            <a:pPr algn="l"/>
            <a:r>
              <a:rPr lang="it-IT" sz="1050" i="1" dirty="0" smtClean="0">
                <a:solidFill>
                  <a:srgbClr val="005800"/>
                </a:solidFill>
                <a:latin typeface="Calibri" pitchFamily="34" charset="0"/>
              </a:rPr>
              <a:t>Giuseppe Novelli,  Università degli Studi di Roma «Tor Vergata»</a:t>
            </a:r>
            <a:endParaRPr lang="it-IT" sz="1050" i="1" dirty="0">
              <a:solidFill>
                <a:srgbClr val="0058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62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61" y="764704"/>
            <a:ext cx="892495" cy="107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2" y="36727"/>
            <a:ext cx="1594867" cy="5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ccia a destra 12"/>
          <p:cNvSpPr/>
          <p:nvPr/>
        </p:nvSpPr>
        <p:spPr>
          <a:xfrm>
            <a:off x="7668344" y="6021288"/>
            <a:ext cx="432048" cy="370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2" descr="C:\Users\Paola\Desktop\20141124134630logo_uni_tor_verga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64096" cy="1075458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Rettangolo 13"/>
          <p:cNvSpPr/>
          <p:nvPr/>
        </p:nvSpPr>
        <p:spPr>
          <a:xfrm>
            <a:off x="827584" y="908720"/>
            <a:ext cx="7560840" cy="506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2000" b="1" dirty="0" smtClean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</a:t>
            </a:r>
            <a:r>
              <a:rPr lang="it-IT" sz="2000" b="1" dirty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esempio di PROGETTO per la TERZA MISSIONE </a:t>
            </a:r>
          </a:p>
          <a:p>
            <a:pPr algn="ctr">
              <a:lnSpc>
                <a:spcPct val="115000"/>
              </a:lnSpc>
            </a:pPr>
            <a:r>
              <a:rPr lang="it-IT" sz="2000" b="1" dirty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dell’ATENEO di TOR VERGATA: </a:t>
            </a:r>
            <a:endParaRPr lang="it-IT" sz="2000" b="1" dirty="0" smtClean="0">
              <a:solidFill>
                <a:srgbClr val="00582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b="1" u="sng" dirty="0" smtClean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PICASO</a:t>
            </a:r>
            <a:r>
              <a:rPr lang="en-US" sz="2400" b="1" dirty="0" smtClean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582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sz="1200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2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Personalised</a:t>
            </a: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Integrated Care Approach for Service </a:t>
            </a:r>
            <a:r>
              <a:rPr lang="en-US" sz="12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Organisations</a:t>
            </a: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Care Models for Patients with Multi-Morbidity and Chronic Conditions</a:t>
            </a:r>
            <a:r>
              <a:rPr lang="en-US" sz="1200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1200"/>
              </a:spcAft>
            </a:pPr>
            <a:endParaRPr lang="en-US" sz="800" i="1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È il </a:t>
            </a: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primo progetto europeo frutto delle attività di Terza Missione universitaria - ricerca interdisciplinare, cardiologica, genetica e informatica, orientata al trasferimento dei risultati verso i cittadini.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progetto permetterà alla medicina personalizzata di divenire uno strumento di prevenzione a disposizione della collettività.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L’aspetto Etico e Sociale di questa ricerca è stato uno dei principali fattori di qualità riconosciuti dalla Commissione Europea.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 per oggetto la definizione di una piattaforma integrata per la continuità assistenziale in grado di erogare e orchestrare dinamicamente i servizi ai pazienti affetti da multi-</a:t>
            </a:r>
            <a:r>
              <a:rPr lang="it-IT" sz="1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morbidità</a:t>
            </a: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Coinvolge 7 Paesi europei.</a:t>
            </a:r>
            <a:endParaRPr lang="it-IT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08912" cy="268139"/>
          </a:xfrm>
        </p:spPr>
        <p:txBody>
          <a:bodyPr/>
          <a:lstStyle/>
          <a:p>
            <a:pPr algn="l"/>
            <a:r>
              <a:rPr lang="it-IT" sz="1050" i="1" dirty="0" smtClean="0">
                <a:solidFill>
                  <a:srgbClr val="005800"/>
                </a:solidFill>
                <a:latin typeface="Calibri" pitchFamily="34" charset="0"/>
              </a:rPr>
              <a:t>Giuseppe Novelli,  Università degli Studi di Roma «Tor Vergata»</a:t>
            </a:r>
            <a:endParaRPr lang="it-IT" sz="1050" i="1" dirty="0">
              <a:solidFill>
                <a:srgbClr val="0058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1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2" y="36727"/>
            <a:ext cx="1594867" cy="5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21756" y="1628800"/>
            <a:ext cx="7150644" cy="444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-IT" sz="2000" b="1" dirty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finanzia il Progetto </a:t>
            </a:r>
            <a:r>
              <a:rPr lang="it-IT" sz="2400" b="1" u="sng" dirty="0" smtClean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PICASO</a:t>
            </a:r>
            <a:r>
              <a:rPr lang="it-IT" sz="2000" b="1" dirty="0" smtClean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it-IT" sz="2000" b="1" dirty="0">
              <a:solidFill>
                <a:srgbClr val="00582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15000"/>
              </a:lnSpc>
            </a:pPr>
            <a:r>
              <a:rPr lang="it-IT" sz="16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Horizon</a:t>
            </a:r>
            <a:r>
              <a:rPr lang="it-IT" sz="16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2020 </a:t>
            </a:r>
            <a:endParaRPr lang="it-IT" sz="1600" b="1" dirty="0" smtClean="0">
              <a:solidFill>
                <a:srgbClr val="0066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it-IT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Programma </a:t>
            </a: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della Commissione Europea di finanziamento per la Ricerca e l’Innovazione; ha recentemente assegnato un totale di </a:t>
            </a:r>
            <a:r>
              <a:rPr lang="it-IT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milioni di Euro al progetto congiunto PICASO</a:t>
            </a: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al quale fanno parte anche </a:t>
            </a:r>
            <a:r>
              <a:rPr lang="it-IT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l’Università degli Studi di Roma “Tor Vergata” e IBM Italia</a:t>
            </a: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it-IT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L’area di interesse del programma è </a:t>
            </a:r>
            <a:r>
              <a:rPr lang="it-IT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 funds in </a:t>
            </a:r>
            <a:r>
              <a:rPr lang="it-IT" sz="16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Integrated</a:t>
            </a:r>
            <a:r>
              <a:rPr lang="it-IT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Care</a:t>
            </a: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it-IT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progetto ha conseguito una </a:t>
            </a:r>
            <a:r>
              <a:rPr lang="it-IT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valutazione finale di 14,50 punti su 15</a:t>
            </a: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con massimo punteggio ottenuto sia sull’eccellenza della proposta sia sull’impatto reale della ricerca.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it-IT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progetti finanziati su un totale di 174 proposte sottomesse.</a:t>
            </a:r>
          </a:p>
        </p:txBody>
      </p:sp>
      <p:pic>
        <p:nvPicPr>
          <p:cNvPr id="8" name="Picture 2" descr="C:\Users\Paola\Desktop\20141124134630logo_uni_tor_verga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64096" cy="1075458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Freccia a destra 8"/>
          <p:cNvSpPr/>
          <p:nvPr/>
        </p:nvSpPr>
        <p:spPr>
          <a:xfrm rot="10800000">
            <a:off x="1021756" y="1215155"/>
            <a:ext cx="432048" cy="370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piè di pagina 3"/>
          <p:cNvSpPr txBox="1">
            <a:spLocks/>
          </p:cNvSpPr>
          <p:nvPr/>
        </p:nvSpPr>
        <p:spPr>
          <a:xfrm>
            <a:off x="395536" y="6525344"/>
            <a:ext cx="8208912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i="1" smtClean="0">
                <a:solidFill>
                  <a:srgbClr val="005800"/>
                </a:solidFill>
                <a:latin typeface="Calibri" pitchFamily="34" charset="0"/>
              </a:rPr>
              <a:t>Giuseppe Novelli,  Università degli Studi di Roma «Tor Vergata»</a:t>
            </a:r>
            <a:endParaRPr lang="it-IT" sz="1050" i="1" dirty="0">
              <a:solidFill>
                <a:srgbClr val="0058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2" y="36727"/>
            <a:ext cx="1594867" cy="5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Paola\Desktop\20141124134630logo_uni_tor_verga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64096" cy="1075458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Immagine 7" descr="Green-Energy-Storage 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85293"/>
            <a:ext cx="1713614" cy="888541"/>
          </a:xfrm>
          <a:prstGeom prst="rect">
            <a:avLst/>
          </a:prstGeom>
        </p:spPr>
      </p:pic>
      <p:sp>
        <p:nvSpPr>
          <p:cNvPr id="10" name="CasellaDiTesto 1"/>
          <p:cNvSpPr txBox="1"/>
          <p:nvPr/>
        </p:nvSpPr>
        <p:spPr>
          <a:xfrm rot="10800000" flipV="1">
            <a:off x="971601" y="2852936"/>
            <a:ext cx="718624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Grazie a tecnologie acquisite </a:t>
            </a:r>
            <a:r>
              <a:rPr lang="it-IT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dall’Università di </a:t>
            </a:r>
            <a:r>
              <a:rPr lang="it-IT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Harvard</a:t>
            </a:r>
            <a:r>
              <a:rPr lang="it-IT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it-IT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l’Università degli Studi </a:t>
            </a:r>
            <a:r>
              <a:rPr lang="it-IT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Roma “Tor Vergata” </a:t>
            </a:r>
            <a:r>
              <a:rPr lang="it-IT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collaborazione con Green </a:t>
            </a:r>
            <a:r>
              <a:rPr lang="it-IT" sz="1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</a:t>
            </a:r>
            <a:r>
              <a:rPr lang="it-IT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storage</a:t>
            </a:r>
            <a:r>
              <a:rPr lang="it-IT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 </a:t>
            </a: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sviluppando un nuovo sistema di accumulo di energia elettrica basato su batterie a flusso di tipo organico che utilizza componenti biodegradabili e non inquinanti. </a:t>
            </a:r>
            <a:endParaRPr lang="it-IT" sz="16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q"/>
            </a:pPr>
            <a:endParaRPr lang="it-IT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prodotto unico e innovativo che mira, a costi più bassi, un ciclo di vita più lungo, a risolvere il problema del disaccoppiamento tra la produzione di energia, soprattutto da fonti rinnovabili, e il suo consumo attraverso un sistema di stoccaggio rispettoso dell’ambiente e con un alto livello di sicurezza.</a:t>
            </a:r>
          </a:p>
          <a:p>
            <a:pPr algn="just" defTabSz="457200"/>
            <a:endParaRPr lang="it-IT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cs typeface="Helvetica Neue Light"/>
            </a:endParaRPr>
          </a:p>
        </p:txBody>
      </p:sp>
      <p:sp>
        <p:nvSpPr>
          <p:cNvPr id="11" name="CasellaDiTesto 6"/>
          <p:cNvSpPr txBox="1"/>
          <p:nvPr/>
        </p:nvSpPr>
        <p:spPr>
          <a:xfrm>
            <a:off x="2267744" y="6114782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Helvetica Neue Light"/>
              </a:rPr>
              <a:t>www.greenenergystorage.eu</a:t>
            </a:r>
            <a:endParaRPr lang="it-IT" sz="12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cs typeface="Helvetica Neue Light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763688" y="1825660"/>
            <a:ext cx="559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err="1" smtClean="0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en-US" sz="2800" b="1" dirty="0" smtClean="0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sz="2800" b="1" dirty="0" err="1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domani</a:t>
            </a:r>
            <a:endParaRPr lang="en-US" sz="2800" b="1" dirty="0">
              <a:solidFill>
                <a:srgbClr val="005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75" y="5414868"/>
            <a:ext cx="1096049" cy="76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15617" y="955195"/>
            <a:ext cx="691276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it-IT" sz="2000" b="1" dirty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esempio di PROGETTO per la TERZA MISSIONE </a:t>
            </a:r>
          </a:p>
          <a:p>
            <a:pPr lvl="0" algn="ctr">
              <a:lnSpc>
                <a:spcPct val="115000"/>
              </a:lnSpc>
            </a:pPr>
            <a:r>
              <a:rPr lang="it-IT" sz="2000" b="1" dirty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dell’ATENEO di TOR VERGATA: </a:t>
            </a:r>
          </a:p>
        </p:txBody>
      </p:sp>
      <p:sp>
        <p:nvSpPr>
          <p:cNvPr id="16" name="Segnaposto piè di pagina 3"/>
          <p:cNvSpPr txBox="1">
            <a:spLocks/>
          </p:cNvSpPr>
          <p:nvPr/>
        </p:nvSpPr>
        <p:spPr>
          <a:xfrm>
            <a:off x="395536" y="6525344"/>
            <a:ext cx="8208912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i="1" smtClean="0">
                <a:solidFill>
                  <a:srgbClr val="005800"/>
                </a:solidFill>
                <a:latin typeface="Calibri" pitchFamily="34" charset="0"/>
              </a:rPr>
              <a:t>Giuseppe Novelli,  Università degli Studi di Roma «Tor Vergata»</a:t>
            </a:r>
            <a:endParaRPr lang="it-IT" sz="1050" i="1" dirty="0">
              <a:solidFill>
                <a:srgbClr val="0058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2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08912" cy="268139"/>
          </a:xfrm>
        </p:spPr>
        <p:txBody>
          <a:bodyPr/>
          <a:lstStyle/>
          <a:p>
            <a:pPr algn="ctr"/>
            <a:endParaRPr lang="it-IT" dirty="0">
              <a:solidFill>
                <a:srgbClr val="3E3D2D">
                  <a:lumMod val="75000"/>
                  <a:lumOff val="25000"/>
                </a:srgbClr>
              </a:solidFill>
              <a:latin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2" y="36727"/>
            <a:ext cx="1594867" cy="5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525812" y="1331418"/>
            <a:ext cx="715064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-IT" sz="2000" b="1" dirty="0" smtClean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Altre iniziative</a:t>
            </a:r>
            <a:endParaRPr lang="it-IT" sz="2000" b="1" dirty="0">
              <a:solidFill>
                <a:srgbClr val="00582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8" name="Picture 2" descr="C:\Users\Paola\Desktop\20141124134630logo_uni_tor_verga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64096" cy="1075458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Sottotitolo 2"/>
          <p:cNvSpPr txBox="1">
            <a:spLocks/>
          </p:cNvSpPr>
          <p:nvPr/>
        </p:nvSpPr>
        <p:spPr>
          <a:xfrm>
            <a:off x="1043608" y="1772816"/>
            <a:ext cx="4248472" cy="79480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dirty="0" smtClean="0">
                <a:solidFill>
                  <a:schemeClr val="bg1"/>
                </a:solidFill>
              </a:rPr>
              <a:t>Medicina solidale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1" name="Immagine 10" descr="C:\Users\mrssmt00\AppData\Local\Microsoft\Windows\Temporary Internet Files\Content.Word\DSC_009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8821">
            <a:off x="5482210" y="1312873"/>
            <a:ext cx="1926365" cy="1135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ottotitolo 2"/>
          <p:cNvSpPr txBox="1">
            <a:spLocks/>
          </p:cNvSpPr>
          <p:nvPr/>
        </p:nvSpPr>
        <p:spPr>
          <a:xfrm>
            <a:off x="1021756" y="2924944"/>
            <a:ext cx="4270324" cy="79480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dirty="0" smtClean="0">
                <a:solidFill>
                  <a:schemeClr val="bg1"/>
                </a:solidFill>
              </a:rPr>
              <a:t>Network «Agevola»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4" name="Picture 2" descr="bustescon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033">
            <a:off x="5837648" y="2340211"/>
            <a:ext cx="2234070" cy="1246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fbexternal-a.akamaihd.net/safe_image.php?d=AQDOs1u46vKhUvnb&amp;w=470&amp;h=246&amp;url=http%3A%2F%2Fwww.eppela.com%2Fimgs%2Fproposals%2F5314%2Fthumb-large.jpg&amp;cfs=1&amp;upscale=1&amp;sx=0&amp;sy=0&amp;sw=736&amp;sh=38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4151">
            <a:off x="5806631" y="5301501"/>
            <a:ext cx="1751229" cy="916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6" name="Sottotitolo 2"/>
          <p:cNvSpPr txBox="1">
            <a:spLocks/>
          </p:cNvSpPr>
          <p:nvPr/>
        </p:nvSpPr>
        <p:spPr>
          <a:xfrm>
            <a:off x="1021756" y="4077072"/>
            <a:ext cx="4270324" cy="79480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dirty="0" smtClean="0">
                <a:solidFill>
                  <a:schemeClr val="bg1"/>
                </a:solidFill>
              </a:rPr>
              <a:t>Social/Public engagement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043608" y="5298494"/>
            <a:ext cx="4248472" cy="79480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dirty="0" smtClean="0">
                <a:solidFill>
                  <a:schemeClr val="bg1"/>
                </a:solidFill>
              </a:rPr>
              <a:t>Laboratori di Nuova Economia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999">
            <a:off x="5498762" y="3671897"/>
            <a:ext cx="1696570" cy="1403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196">
            <a:off x="7151152" y="3810359"/>
            <a:ext cx="1617123" cy="1288751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Segnaposto piè di pagina 3"/>
          <p:cNvSpPr txBox="1">
            <a:spLocks/>
          </p:cNvSpPr>
          <p:nvPr/>
        </p:nvSpPr>
        <p:spPr>
          <a:xfrm>
            <a:off x="395536" y="6525344"/>
            <a:ext cx="8208912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i="1" smtClean="0">
                <a:solidFill>
                  <a:srgbClr val="005800"/>
                </a:solidFill>
                <a:latin typeface="Calibri" pitchFamily="34" charset="0"/>
              </a:rPr>
              <a:t>Giuseppe Novelli,  Università degli Studi di Roma «Tor Vergata»</a:t>
            </a:r>
            <a:endParaRPr lang="it-IT" sz="1050" i="1" dirty="0">
              <a:solidFill>
                <a:srgbClr val="005800"/>
              </a:solidFill>
              <a:latin typeface="Calibri" pitchFamily="34" charset="0"/>
            </a:endParaRPr>
          </a:p>
        </p:txBody>
      </p:sp>
      <p:sp>
        <p:nvSpPr>
          <p:cNvPr id="2" name="Freccia in giù 1"/>
          <p:cNvSpPr/>
          <p:nvPr/>
        </p:nvSpPr>
        <p:spPr>
          <a:xfrm>
            <a:off x="629562" y="1339936"/>
            <a:ext cx="828092" cy="540060"/>
          </a:xfrm>
          <a:prstGeom prst="downArrow">
            <a:avLst>
              <a:gd name="adj1" fmla="val 50000"/>
              <a:gd name="adj2" fmla="val 52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9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angolare in su 1"/>
          <p:cNvSpPr/>
          <p:nvPr/>
        </p:nvSpPr>
        <p:spPr>
          <a:xfrm rot="5400000">
            <a:off x="3628075" y="1780637"/>
            <a:ext cx="1231411" cy="6400345"/>
          </a:xfrm>
          <a:prstGeom prst="bentUpArrow">
            <a:avLst>
              <a:gd name="adj1" fmla="val 25000"/>
              <a:gd name="adj2" fmla="val 25000"/>
              <a:gd name="adj3" fmla="val 32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8000"/>
              </a:solidFill>
            </a:endParaRPr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08912" cy="268139"/>
          </a:xfrm>
        </p:spPr>
        <p:txBody>
          <a:bodyPr/>
          <a:lstStyle/>
          <a:p>
            <a:pPr algn="l"/>
            <a:r>
              <a:rPr lang="it-IT" sz="1050" i="1" dirty="0" smtClean="0">
                <a:solidFill>
                  <a:srgbClr val="005800"/>
                </a:solidFill>
                <a:latin typeface="Calibri" pitchFamily="34" charset="0"/>
              </a:rPr>
              <a:t>Giuseppe Novelli,  Università degli Studi di Roma «Tor Vergata»</a:t>
            </a:r>
            <a:endParaRPr lang="it-IT" sz="1050" i="1" dirty="0">
              <a:solidFill>
                <a:srgbClr val="005800"/>
              </a:solidFill>
              <a:latin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2" y="36727"/>
            <a:ext cx="1594867" cy="5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21756" y="1268760"/>
            <a:ext cx="715064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-IT" sz="2000" b="1" dirty="0" smtClean="0">
                <a:solidFill>
                  <a:srgbClr val="0058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Altre iniziative</a:t>
            </a:r>
            <a:endParaRPr lang="it-IT" sz="2000" b="1" dirty="0">
              <a:solidFill>
                <a:srgbClr val="00582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8" name="Picture 2" descr="C:\Users\Paola\Desktop\20141124134630logo_uni_tor_verga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64096" cy="1075458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Sottotitolo 2"/>
          <p:cNvSpPr txBox="1">
            <a:spLocks/>
          </p:cNvSpPr>
          <p:nvPr/>
        </p:nvSpPr>
        <p:spPr>
          <a:xfrm>
            <a:off x="1043608" y="1772816"/>
            <a:ext cx="4248472" cy="79480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dirty="0" smtClean="0">
                <a:solidFill>
                  <a:schemeClr val="bg1"/>
                </a:solidFill>
              </a:rPr>
              <a:t>Museo Archeologia per Roma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021756" y="2924944"/>
            <a:ext cx="4270324" cy="79480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dirty="0" smtClean="0">
                <a:solidFill>
                  <a:schemeClr val="bg1"/>
                </a:solidFill>
              </a:rPr>
              <a:t>Accademia </a:t>
            </a:r>
            <a:r>
              <a:rPr lang="it-IT" sz="2000" dirty="0" err="1" smtClean="0">
                <a:solidFill>
                  <a:schemeClr val="bg1"/>
                </a:solidFill>
              </a:rPr>
              <a:t>Vivarium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Novum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021756" y="3861048"/>
            <a:ext cx="5422452" cy="79480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dirty="0" smtClean="0">
                <a:solidFill>
                  <a:schemeClr val="bg1"/>
                </a:solidFill>
              </a:rPr>
              <a:t>Sostenibilità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8" name="Picture 2" descr="Risultati immagini per museo apr tor verg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4006">
            <a:off x="5473401" y="1018033"/>
            <a:ext cx="1733131" cy="1733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G_12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r="11295"/>
          <a:stretch>
            <a:fillRect/>
          </a:stretch>
        </p:blipFill>
        <p:spPr bwMode="auto">
          <a:xfrm rot="20905789">
            <a:off x="1414243" y="5127825"/>
            <a:ext cx="2543762" cy="1081398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rgbClr val="92D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fondazionetorvergataeconomia.it/wp-content/uploads/2013/07/Villa_Mondrago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2378">
            <a:off x="6579858" y="2511717"/>
            <a:ext cx="1728192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" name="CasellaDiTesto 2"/>
          <p:cNvSpPr txBox="1"/>
          <p:nvPr/>
        </p:nvSpPr>
        <p:spPr>
          <a:xfrm rot="20947216">
            <a:off x="1493027" y="4470890"/>
            <a:ext cx="194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5800"/>
                </a:solidFill>
              </a:rPr>
              <a:t>Dal </a:t>
            </a:r>
          </a:p>
          <a:p>
            <a:pPr algn="ctr"/>
            <a:r>
              <a:rPr lang="it-IT" b="1" dirty="0" smtClean="0">
                <a:solidFill>
                  <a:srgbClr val="005800"/>
                </a:solidFill>
              </a:rPr>
              <a:t>Green Campus</a:t>
            </a:r>
            <a:endParaRPr lang="it-IT" b="1" dirty="0">
              <a:solidFill>
                <a:srgbClr val="005800"/>
              </a:solidFill>
            </a:endParaRPr>
          </a:p>
        </p:txBody>
      </p:sp>
      <p:pic>
        <p:nvPicPr>
          <p:cNvPr id="5122" name="Picture 2" descr="http://www.canottaggio.org/2014_2news/foto/1008_zer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880">
            <a:off x="6652762" y="4927002"/>
            <a:ext cx="1680164" cy="1444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 rot="20947216">
            <a:off x="5972588" y="4219776"/>
            <a:ext cx="24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5800"/>
                </a:solidFill>
              </a:rPr>
              <a:t>Alle iniziative per </a:t>
            </a:r>
          </a:p>
          <a:p>
            <a:pPr algn="ctr"/>
            <a:r>
              <a:rPr lang="it-IT" b="1" dirty="0" smtClean="0">
                <a:solidFill>
                  <a:srgbClr val="005800"/>
                </a:solidFill>
              </a:rPr>
              <a:t>l’inclusione sociale</a:t>
            </a:r>
            <a:endParaRPr lang="it-IT" b="1" dirty="0">
              <a:solidFill>
                <a:srgbClr val="005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4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9A6CF-9B8B-4BCE-92C7-738884199E1F}" type="slidenum">
              <a:rPr lang="en-US" altLang="it-IT" smtClean="0">
                <a:latin typeface="Century Gothic"/>
              </a:rPr>
              <a:pPr>
                <a:defRPr/>
              </a:pPr>
              <a:t>18</a:t>
            </a:fld>
            <a:endParaRPr lang="en-US" altLang="it-IT" sz="1600">
              <a:latin typeface="Century Gothic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5496" y="116633"/>
            <a:ext cx="979410" cy="6480719"/>
            <a:chOff x="8366151" y="-121645"/>
            <a:chExt cx="2398183" cy="16834476"/>
          </a:xfrm>
        </p:grpSpPr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8436420" y="1943098"/>
              <a:ext cx="2204210" cy="1476973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it-IT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8366151" y="-121645"/>
              <a:ext cx="2398183" cy="2992794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3200400" rIns="91440" bIns="45720" anchor="t" anchorCtr="0" upright="1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it-IT" sz="2400" b="1" dirty="0">
                  <a:ln w="12700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008E00"/>
                  </a:solidFill>
                  <a:latin typeface="Arial"/>
                  <a:ea typeface="Times New Roman"/>
                  <a:cs typeface="Times New Roman"/>
                </a:rPr>
                <a:t> </a:t>
              </a:r>
              <a:endParaRPr lang="it-IT" sz="1000" i="1" dirty="0">
                <a:solidFill>
                  <a:srgbClr val="76923C"/>
                </a:solidFill>
                <a:latin typeface="Calibri"/>
                <a:ea typeface="Times New Roman"/>
                <a:cs typeface="Times New Roman"/>
              </a:endParaRPr>
            </a:p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it-IT" sz="2400" b="1" dirty="0">
                  <a:ln w="12700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008E00"/>
                  </a:solidFill>
                  <a:latin typeface="Arial"/>
                  <a:ea typeface="Times New Roman"/>
                  <a:cs typeface="Times New Roman"/>
                </a:rPr>
                <a:t> </a:t>
              </a:r>
              <a:endParaRPr lang="it-IT" sz="1000" i="1" dirty="0">
                <a:solidFill>
                  <a:srgbClr val="76923C"/>
                </a:solidFill>
                <a:latin typeface="Calibri"/>
                <a:ea typeface="Times New Roman"/>
                <a:cs typeface="Times New Roman"/>
              </a:endParaRPr>
            </a:p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it-IT" sz="2400" b="1" dirty="0">
                  <a:ln w="12700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008E00"/>
                  </a:solidFill>
                  <a:latin typeface="Arial"/>
                  <a:ea typeface="Times New Roman"/>
                  <a:cs typeface="Times New Roman"/>
                </a:rPr>
                <a:t> </a:t>
              </a:r>
              <a:endParaRPr lang="it-IT" sz="1000" i="1" dirty="0">
                <a:solidFill>
                  <a:srgbClr val="76923C"/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9" name="Rettangolo 8"/>
          <p:cNvSpPr/>
          <p:nvPr/>
        </p:nvSpPr>
        <p:spPr>
          <a:xfrm>
            <a:off x="1403648" y="188640"/>
            <a:ext cx="7200800" cy="830997"/>
          </a:xfrm>
          <a:prstGeom prst="rect">
            <a:avLst/>
          </a:prstGeom>
          <a:solidFill>
            <a:srgbClr val="008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tabLst>
                <a:tab pos="5294313" algn="l"/>
              </a:tabLst>
            </a:pPr>
            <a:r>
              <a:rPr lang="it-IT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OSSERVATORIO Università-Imprese</a:t>
            </a:r>
          </a:p>
          <a:p>
            <a:pPr algn="ctr">
              <a:tabLst>
                <a:tab pos="5294313" algn="l"/>
              </a:tabLst>
            </a:pPr>
            <a:r>
              <a:rPr lang="it-IT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Osservatorio della Fondazione CRUI per il dialogo e la cooperazione tra Università e Imprese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 rot="5400000">
            <a:off x="4873175" y="2578050"/>
            <a:ext cx="45719" cy="799288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it-IT" sz="1100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15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555172" y="6430639"/>
            <a:ext cx="588828" cy="427361"/>
          </a:xfrm>
          <a:solidFill>
            <a:schemeClr val="bg1"/>
          </a:solidFill>
        </p:spPr>
        <p:txBody>
          <a:bodyPr/>
          <a:lstStyle/>
          <a:p>
            <a:pPr algn="ctr"/>
            <a:fld id="{ED7A9523-0759-402C-9DA0-38A87479FC0D}" type="slidenum">
              <a:rPr lang="it-IT" sz="1800" b="1" smtClean="0">
                <a:latin typeface="Arial Black" panose="020B0A04020102020204" pitchFamily="34" charset="0"/>
              </a:rPr>
              <a:pPr algn="ctr"/>
              <a:t>18</a:t>
            </a:fld>
            <a:endParaRPr lang="it-IT" sz="1800" b="1" dirty="0">
              <a:latin typeface="Arial Black" panose="020B0A040201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03648" y="1267240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latin typeface="Century Gothic"/>
              </a:rPr>
              <a:t>Alcuni casi di rilievo per il sistema universitario nazionale 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65360"/>
              </p:ext>
            </p:extLst>
          </p:nvPr>
        </p:nvGraphicFramePr>
        <p:xfrm>
          <a:off x="1533525" y="1972850"/>
          <a:ext cx="6854899" cy="3906726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387317"/>
                <a:gridCol w="1387317"/>
                <a:gridCol w="1387317"/>
                <a:gridCol w="1387317"/>
                <a:gridCol w="1305631"/>
              </a:tblGrid>
              <a:tr h="2175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Ripartizione territoriale</a:t>
                      </a:r>
                      <a:endParaRPr lang="it-IT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Ambiti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0440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Apprendistato- carriera studentesca 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Spin off- brevetti –incubatori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Competenze -organizzazioni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Policy 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 anchor="ctr"/>
                </a:tc>
              </a:tr>
              <a:tr h="57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Nord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a) Bolzano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Alto apprendistato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d) Trieste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Spin-off con multinazionale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g) Verona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Bandi congiunti univ-imprese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l) Unimore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Tecnopoli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</a:tr>
              <a:tr h="1541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Centro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b) Macerata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Dottorato congiunto con imprese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e) Roma Tor Vergata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Incubatore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h) Urbino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Sviluppo della Green Economy e della filiera biomasse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 dirty="0">
                          <a:effectLst/>
                        </a:rPr>
                        <a:t>m) Firenze </a:t>
                      </a:r>
                      <a:endParaRPr lang="it-IT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 dirty="0">
                          <a:effectLst/>
                        </a:rPr>
                        <a:t>Start up edilizia sostenibile + Siena </a:t>
                      </a:r>
                      <a:endParaRPr lang="it-IT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 dirty="0">
                          <a:effectLst/>
                        </a:rPr>
                        <a:t>Start-up biotech nate nel sistema dei Distretti tecnologici della Reg. Toscana</a:t>
                      </a:r>
                      <a:endParaRPr lang="it-IT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</a:tr>
              <a:tr h="963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Sud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c) Napoli Seconda 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Tesi dottorato in collaborazione con impresa settore energia 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f) Salento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Spin-off accademico nel settore dell’avionica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i) Catania</a:t>
                      </a:r>
                      <a:endParaRPr lang="it-IT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</a:rPr>
                        <a:t>Sviluppo competenze settore ICT</a:t>
                      </a:r>
                      <a:endParaRPr lang="it-IT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 dirty="0">
                          <a:effectLst/>
                        </a:rPr>
                        <a:t>n) Bari</a:t>
                      </a:r>
                      <a:endParaRPr lang="it-IT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kern="1200" dirty="0">
                          <a:effectLst/>
                        </a:rPr>
                        <a:t>Distretto MEDIS + innovazione nei cluster Reg. Puglia</a:t>
                      </a:r>
                      <a:endParaRPr lang="it-IT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7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/>
          <p:cNvSpPr/>
          <p:nvPr/>
        </p:nvSpPr>
        <p:spPr>
          <a:xfrm>
            <a:off x="2555776" y="2060848"/>
            <a:ext cx="3848186" cy="15841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0522"/>
            <a:ext cx="1361266" cy="164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2" y="36727"/>
            <a:ext cx="1594867" cy="5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411760" y="836712"/>
            <a:ext cx="435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5800"/>
                </a:solidFill>
              </a:rPr>
              <a:t>Quali scenari?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411760" y="1268760"/>
            <a:ext cx="4352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5800"/>
                </a:solidFill>
              </a:rPr>
              <a:t>Terza missione equivale a creare circoli virtuosi e valore aggiunto</a:t>
            </a:r>
            <a:endParaRPr lang="it-IT" sz="2000" b="1" dirty="0">
              <a:solidFill>
                <a:srgbClr val="0058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55576" y="3645024"/>
            <a:ext cx="777686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5000"/>
                </a:solidFill>
              </a:rPr>
              <a:t>Secondo una recente ricerca condotta da </a:t>
            </a:r>
            <a:r>
              <a:rPr lang="it-IT" b="1" dirty="0" err="1" smtClean="0">
                <a:solidFill>
                  <a:srgbClr val="005000"/>
                </a:solidFill>
              </a:rPr>
              <a:t>Leru</a:t>
            </a:r>
            <a:endParaRPr lang="it-IT" b="1" dirty="0" smtClean="0">
              <a:solidFill>
                <a:srgbClr val="005000"/>
              </a:solidFill>
            </a:endParaRPr>
          </a:p>
          <a:p>
            <a:pPr algn="ctr"/>
            <a:r>
              <a:rPr lang="it-IT" dirty="0" smtClean="0">
                <a:solidFill>
                  <a:srgbClr val="005000"/>
                </a:solidFill>
              </a:rPr>
              <a:t>(League of </a:t>
            </a:r>
            <a:r>
              <a:rPr lang="it-IT" dirty="0" err="1" smtClean="0">
                <a:solidFill>
                  <a:srgbClr val="005000"/>
                </a:solidFill>
              </a:rPr>
              <a:t>European</a:t>
            </a:r>
            <a:r>
              <a:rPr lang="it-IT" dirty="0" smtClean="0">
                <a:solidFill>
                  <a:srgbClr val="005000"/>
                </a:solidFill>
              </a:rPr>
              <a:t> </a:t>
            </a:r>
            <a:r>
              <a:rPr lang="it-IT" dirty="0" err="1" smtClean="0">
                <a:solidFill>
                  <a:srgbClr val="005000"/>
                </a:solidFill>
              </a:rPr>
              <a:t>Research</a:t>
            </a:r>
            <a:r>
              <a:rPr lang="it-IT" dirty="0" smtClean="0">
                <a:solidFill>
                  <a:srgbClr val="005000"/>
                </a:solidFill>
              </a:rPr>
              <a:t> </a:t>
            </a:r>
            <a:r>
              <a:rPr lang="it-IT" dirty="0" err="1" smtClean="0">
                <a:solidFill>
                  <a:srgbClr val="005000"/>
                </a:solidFill>
              </a:rPr>
              <a:t>Universitie</a:t>
            </a:r>
            <a:r>
              <a:rPr lang="it-IT" sz="1600" dirty="0" err="1" smtClean="0">
                <a:solidFill>
                  <a:srgbClr val="005000"/>
                </a:solidFill>
              </a:rPr>
              <a:t>s</a:t>
            </a:r>
            <a:r>
              <a:rPr lang="it-IT" dirty="0" smtClean="0">
                <a:solidFill>
                  <a:srgbClr val="005000"/>
                </a:solidFill>
              </a:rPr>
              <a:t>)*:</a:t>
            </a:r>
          </a:p>
          <a:p>
            <a:pPr algn="ctr"/>
            <a:endParaRPr lang="it-IT" sz="1400" dirty="0" smtClean="0">
              <a:solidFill>
                <a:srgbClr val="005000"/>
              </a:solidFill>
            </a:endParaRPr>
          </a:p>
          <a:p>
            <a:pPr marL="354013" algn="just"/>
            <a:r>
              <a:rPr lang="it-IT" sz="2000" b="1" dirty="0" smtClean="0">
                <a:solidFill>
                  <a:srgbClr val="005000"/>
                </a:solidFill>
              </a:rPr>
              <a:t>Ogni euro investito nell’Università produce </a:t>
            </a:r>
            <a:r>
              <a:rPr lang="it-IT" sz="2400" b="1" dirty="0" smtClean="0">
                <a:solidFill>
                  <a:srgbClr val="005000"/>
                </a:solidFill>
              </a:rPr>
              <a:t>4,37 Euro </a:t>
            </a:r>
            <a:r>
              <a:rPr lang="it-IT" sz="2000" b="1" dirty="0" smtClean="0">
                <a:solidFill>
                  <a:srgbClr val="005000"/>
                </a:solidFill>
              </a:rPr>
              <a:t>di valore aggiunto</a:t>
            </a:r>
          </a:p>
          <a:p>
            <a:pPr marL="354013" algn="just"/>
            <a:endParaRPr lang="it-IT" sz="2000" b="1" dirty="0" smtClean="0">
              <a:solidFill>
                <a:srgbClr val="005000"/>
              </a:solidFill>
            </a:endParaRPr>
          </a:p>
          <a:p>
            <a:pPr marL="354013" algn="just"/>
            <a:r>
              <a:rPr lang="it-IT" sz="2000" b="1" dirty="0" smtClean="0">
                <a:solidFill>
                  <a:srgbClr val="005000"/>
                </a:solidFill>
              </a:rPr>
              <a:t>Il valore aggiunto prodotto dal comparto (Università) supera i 300 miliardi di Euro, ossia il 2,2% del prodotto continentale </a:t>
            </a:r>
          </a:p>
        </p:txBody>
      </p:sp>
      <p:sp>
        <p:nvSpPr>
          <p:cNvPr id="2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08912" cy="268139"/>
          </a:xfrm>
        </p:spPr>
        <p:txBody>
          <a:bodyPr/>
          <a:lstStyle/>
          <a:p>
            <a:pPr algn="l"/>
            <a:r>
              <a:rPr lang="it-IT" sz="1050" i="1" dirty="0" smtClean="0">
                <a:solidFill>
                  <a:srgbClr val="005800"/>
                </a:solidFill>
                <a:latin typeface="Calibri" pitchFamily="34" charset="0"/>
              </a:rPr>
              <a:t>Giuseppe Novelli,  Università degli Studi di Roma «Tor Vergata</a:t>
            </a:r>
            <a:endParaRPr lang="it-IT" sz="1050" i="1" dirty="0">
              <a:solidFill>
                <a:srgbClr val="005800"/>
              </a:solidFill>
              <a:latin typeface="Calibri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907704" y="2197087"/>
            <a:ext cx="5373969" cy="1231912"/>
            <a:chOff x="1029886" y="2569438"/>
            <a:chExt cx="7358537" cy="2082011"/>
          </a:xfrm>
        </p:grpSpPr>
        <p:sp>
          <p:nvSpPr>
            <p:cNvPr id="4" name="CasellaDiTesto 3"/>
            <p:cNvSpPr txBox="1"/>
            <p:nvPr/>
          </p:nvSpPr>
          <p:spPr>
            <a:xfrm>
              <a:off x="3635896" y="3861048"/>
              <a:ext cx="1872209" cy="790401"/>
            </a:xfrm>
            <a:prstGeom prst="flowChartDocument">
              <a:avLst/>
            </a:prstGeom>
            <a:solidFill>
              <a:srgbClr val="008000"/>
            </a:solidFill>
            <a:ln>
              <a:solidFill>
                <a:srgbClr val="0058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solidFill>
                    <a:schemeClr val="bg1"/>
                  </a:solidFill>
                </a:rPr>
                <a:t>Società </a:t>
              </a:r>
            </a:p>
            <a:p>
              <a:pPr algn="ctr"/>
              <a:r>
                <a:rPr lang="it-IT" sz="1200" b="1" dirty="0" smtClean="0">
                  <a:solidFill>
                    <a:schemeClr val="bg1"/>
                  </a:solidFill>
                </a:rPr>
                <a:t>civile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029886" y="3212977"/>
              <a:ext cx="2534001" cy="790401"/>
            </a:xfrm>
            <a:prstGeom prst="flowChartDocument">
              <a:avLst/>
            </a:prstGeom>
            <a:solidFill>
              <a:srgbClr val="0070C0"/>
            </a:solidFill>
            <a:ln>
              <a:solidFill>
                <a:srgbClr val="0058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solidFill>
                    <a:schemeClr val="bg1"/>
                  </a:solidFill>
                </a:rPr>
                <a:t>Sistema </a:t>
              </a:r>
            </a:p>
            <a:p>
              <a:pPr algn="ctr"/>
              <a:r>
                <a:rPr lang="it-IT" sz="1200" b="1" dirty="0" smtClean="0">
                  <a:solidFill>
                    <a:schemeClr val="bg1"/>
                  </a:solidFill>
                </a:rPr>
                <a:t>economico produttivo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796135" y="3212978"/>
              <a:ext cx="2592288" cy="968890"/>
            </a:xfrm>
            <a:prstGeom prst="flowChartDocument">
              <a:avLst/>
            </a:prstGeom>
            <a:solidFill>
              <a:srgbClr val="7030A0"/>
            </a:solidFill>
            <a:ln>
              <a:solidFill>
                <a:srgbClr val="0058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solidFill>
                    <a:schemeClr val="bg1"/>
                  </a:solidFill>
                </a:rPr>
                <a:t>Territorio</a:t>
              </a:r>
            </a:p>
            <a:p>
              <a:pPr algn="ctr"/>
              <a:r>
                <a:rPr lang="it-IT" sz="1200" b="1" dirty="0" smtClean="0">
                  <a:solidFill>
                    <a:schemeClr val="bg1"/>
                  </a:solidFill>
                </a:rPr>
                <a:t>e istituzioni locali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Freccia in giù 8"/>
            <p:cNvSpPr/>
            <p:nvPr/>
          </p:nvSpPr>
          <p:spPr>
            <a:xfrm rot="3592462">
              <a:off x="2684299" y="2500017"/>
              <a:ext cx="504056" cy="650307"/>
            </a:xfrm>
            <a:prstGeom prst="downArrow">
              <a:avLst/>
            </a:prstGeom>
            <a:ln>
              <a:solidFill>
                <a:srgbClr val="005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4" name="Freccia in giù 13"/>
            <p:cNvSpPr/>
            <p:nvPr/>
          </p:nvSpPr>
          <p:spPr>
            <a:xfrm>
              <a:off x="4283968" y="2708920"/>
              <a:ext cx="504056" cy="609423"/>
            </a:xfrm>
            <a:prstGeom prst="downArrow">
              <a:avLst/>
            </a:prstGeom>
            <a:ln>
              <a:solidFill>
                <a:srgbClr val="005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5" name="Freccia in giù 14"/>
            <p:cNvSpPr/>
            <p:nvPr/>
          </p:nvSpPr>
          <p:spPr>
            <a:xfrm rot="19565122">
              <a:off x="6156936" y="2569438"/>
              <a:ext cx="430818" cy="650307"/>
            </a:xfrm>
            <a:prstGeom prst="downArrow">
              <a:avLst/>
            </a:prstGeom>
            <a:ln>
              <a:solidFill>
                <a:srgbClr val="005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</p:grpSp>
      <p:sp>
        <p:nvSpPr>
          <p:cNvPr id="18" name="Sottotitolo 2"/>
          <p:cNvSpPr txBox="1">
            <a:spLocks/>
          </p:cNvSpPr>
          <p:nvPr/>
        </p:nvSpPr>
        <p:spPr>
          <a:xfrm>
            <a:off x="575556" y="4406424"/>
            <a:ext cx="540060" cy="62126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539552" y="5328017"/>
            <a:ext cx="576064" cy="62126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284173" y="6237312"/>
            <a:ext cx="424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/>
              <a:t>*</a:t>
            </a:r>
            <a:r>
              <a:rPr lang="it-IT" sz="1000" dirty="0" smtClean="0"/>
              <a:t> Gianni Trovati, Scuola24, 17 settembre  2015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19864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"/>
            <a:ext cx="8229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34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9A6CF-9B8B-4BCE-92C7-738884199E1F}" type="slidenum">
              <a:rPr lang="en-US" altLang="it-IT" smtClean="0"/>
              <a:pPr>
                <a:defRPr/>
              </a:pPr>
              <a:t>20</a:t>
            </a:fld>
            <a:endParaRPr lang="en-US" altLang="it-IT" sz="160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5496" y="116633"/>
            <a:ext cx="979410" cy="6480719"/>
            <a:chOff x="8366151" y="-121645"/>
            <a:chExt cx="2398183" cy="16834476"/>
          </a:xfrm>
        </p:grpSpPr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8436420" y="1943098"/>
              <a:ext cx="2204210" cy="1476973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it-IT" sz="11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8366151" y="-121645"/>
              <a:ext cx="2398183" cy="2992794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3200400" rIns="91440" bIns="45720" anchor="t" anchorCtr="0" upright="1"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it-IT" sz="2400" b="1" i="0" dirty="0">
                  <a:ln w="12700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008E00"/>
                  </a:solidFill>
                  <a:effectLst/>
                  <a:latin typeface="Arial"/>
                  <a:ea typeface="Times New Roman"/>
                  <a:cs typeface="Times New Roman"/>
                </a:rPr>
                <a:t> </a:t>
              </a:r>
              <a:endParaRPr lang="it-IT" sz="1000" i="1" dirty="0">
                <a:solidFill>
                  <a:srgbClr val="76923C"/>
                </a:solidFill>
                <a:effectLst/>
                <a:latin typeface="Calibri"/>
                <a:ea typeface="Times New Roman"/>
                <a:cs typeface="Times New Roman"/>
              </a:endParaRPr>
            </a:p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it-IT" sz="2400" b="1" i="0" dirty="0">
                  <a:ln w="12700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008E00"/>
                  </a:solidFill>
                  <a:effectLst/>
                  <a:latin typeface="Arial"/>
                  <a:ea typeface="Times New Roman"/>
                  <a:cs typeface="Times New Roman"/>
                </a:rPr>
                <a:t> </a:t>
              </a:r>
              <a:endParaRPr lang="it-IT" sz="1000" i="1" dirty="0">
                <a:solidFill>
                  <a:srgbClr val="76923C"/>
                </a:solidFill>
                <a:effectLst/>
                <a:latin typeface="Calibri"/>
                <a:ea typeface="Times New Roman"/>
                <a:cs typeface="Times New Roman"/>
              </a:endParaRPr>
            </a:p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it-IT" sz="2400" b="1" i="0" dirty="0">
                  <a:ln w="12700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008E00"/>
                  </a:solidFill>
                  <a:effectLst/>
                  <a:latin typeface="Arial"/>
                  <a:ea typeface="Times New Roman"/>
                  <a:cs typeface="Times New Roman"/>
                </a:rPr>
                <a:t> </a:t>
              </a:r>
              <a:endParaRPr lang="it-IT" sz="1000" i="1" dirty="0">
                <a:solidFill>
                  <a:srgbClr val="76923C"/>
                </a:solidFill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9" name="Rettangolo 8"/>
          <p:cNvSpPr/>
          <p:nvPr/>
        </p:nvSpPr>
        <p:spPr>
          <a:xfrm>
            <a:off x="1403648" y="188640"/>
            <a:ext cx="7200800" cy="830997"/>
          </a:xfrm>
          <a:prstGeom prst="rect">
            <a:avLst/>
          </a:prstGeom>
          <a:solidFill>
            <a:srgbClr val="008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tabLst>
                <a:tab pos="5294313" algn="l"/>
              </a:tabLst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OSSERVATORIO Università-Imprese</a:t>
            </a:r>
          </a:p>
          <a:p>
            <a:pPr algn="ctr">
              <a:tabLst>
                <a:tab pos="5294313" algn="l"/>
              </a:tabLst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Osservatorio della Fondazione CRUI per il dialogo e la cooperazione tra Università e Imprese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 rot="5400000">
            <a:off x="4873175" y="2578050"/>
            <a:ext cx="45719" cy="799288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it-IT" sz="11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5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555172" y="6430639"/>
            <a:ext cx="588828" cy="427361"/>
          </a:xfrm>
          <a:solidFill>
            <a:schemeClr val="bg1"/>
          </a:solidFill>
        </p:spPr>
        <p:txBody>
          <a:bodyPr/>
          <a:lstStyle/>
          <a:p>
            <a:pPr algn="ctr"/>
            <a:fld id="{ED7A9523-0759-402C-9DA0-38A87479FC0D}" type="slidenum">
              <a:rPr lang="it-IT" sz="1800" b="1" smtClean="0">
                <a:latin typeface="Arial Black" panose="020B0A04020102020204" pitchFamily="34" charset="0"/>
              </a:rPr>
              <a:pPr algn="ctr"/>
              <a:t>20</a:t>
            </a:fld>
            <a:endParaRPr lang="it-IT" sz="1800" b="1" dirty="0">
              <a:latin typeface="Arial Black" panose="020B0A040201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03648" y="1267240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Figura: Importo delle attività conto terzi (milioni di euro)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91680" y="585431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100" dirty="0"/>
              <a:t>Fonte: </a:t>
            </a:r>
            <a:r>
              <a:rPr lang="it-IT" sz="1100" dirty="0" err="1"/>
              <a:t>Anvur</a:t>
            </a:r>
            <a:r>
              <a:rPr lang="it-IT" sz="1100" dirty="0"/>
              <a:t>-VQR 2004-2010</a:t>
            </a:r>
          </a:p>
        </p:txBody>
      </p:sp>
      <p:pic>
        <p:nvPicPr>
          <p:cNvPr id="12290" name="Immagin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671"/>
            <a:ext cx="7128792" cy="38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8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840760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7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4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579944" y="533412"/>
            <a:ext cx="76585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prstClr val="black"/>
                </a:solidFill>
                <a:latin typeface="Calibri"/>
              </a:rPr>
              <a:t>The Changing Roles of the University</a:t>
            </a:r>
          </a:p>
        </p:txBody>
      </p:sp>
      <p:sp>
        <p:nvSpPr>
          <p:cNvPr id="24579" name="Rettangolo 2"/>
          <p:cNvSpPr>
            <a:spLocks noChangeArrowheads="1"/>
          </p:cNvSpPr>
          <p:nvPr/>
        </p:nvSpPr>
        <p:spPr bwMode="auto">
          <a:xfrm>
            <a:off x="310136" y="2649539"/>
            <a:ext cx="82958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3200" i="1" dirty="0" err="1">
                <a:solidFill>
                  <a:prstClr val="black"/>
                </a:solidFill>
                <a:latin typeface="Calibri"/>
              </a:rPr>
              <a:t>creating</a:t>
            </a:r>
            <a:r>
              <a:rPr lang="it-IT" sz="3200" i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3200" i="1" dirty="0" err="1">
                <a:solidFill>
                  <a:prstClr val="black"/>
                </a:solidFill>
                <a:latin typeface="Calibri"/>
              </a:rPr>
              <a:t>preserving</a:t>
            </a:r>
            <a:r>
              <a:rPr lang="it-IT" sz="3200" i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3200" i="1" dirty="0" err="1">
                <a:solidFill>
                  <a:prstClr val="black"/>
                </a:solidFill>
                <a:latin typeface="Calibri"/>
              </a:rPr>
              <a:t>integrating</a:t>
            </a:r>
            <a:r>
              <a:rPr lang="it-IT" sz="3200" i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3200" i="1" dirty="0" err="1">
                <a:solidFill>
                  <a:prstClr val="black"/>
                </a:solidFill>
                <a:latin typeface="Calibri"/>
              </a:rPr>
              <a:t>transmitting</a:t>
            </a:r>
            <a:r>
              <a:rPr lang="it-IT" sz="3200" i="1" dirty="0">
                <a:solidFill>
                  <a:prstClr val="black"/>
                </a:solidFill>
                <a:latin typeface="Calibri"/>
              </a:rPr>
              <a:t>, and</a:t>
            </a:r>
          </a:p>
          <a:p>
            <a:r>
              <a:rPr lang="it-IT" sz="3200" b="1" i="1" dirty="0" err="1">
                <a:solidFill>
                  <a:prstClr val="black"/>
                </a:solidFill>
                <a:latin typeface="Calibri"/>
              </a:rPr>
              <a:t>applying</a:t>
            </a:r>
            <a:r>
              <a:rPr lang="it-IT" sz="32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3200" b="1" i="1" dirty="0" err="1">
                <a:solidFill>
                  <a:prstClr val="black"/>
                </a:solidFill>
                <a:latin typeface="Calibri"/>
              </a:rPr>
              <a:t>knowledge</a:t>
            </a:r>
            <a:r>
              <a:rPr lang="it-IT" sz="3200" b="1" i="1" dirty="0">
                <a:solidFill>
                  <a:prstClr val="black"/>
                </a:solidFill>
                <a:latin typeface="Calibri"/>
              </a:rPr>
              <a:t>.</a:t>
            </a:r>
            <a:endParaRPr lang="it-IT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580" name="Immagine 3" descr="content_image_over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90" y="3789363"/>
            <a:ext cx="217086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95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19812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EB0F2DD-9F01-9842-87A4-57ABA8DE647D}" type="slidenum">
              <a:rPr lang="it-IT" u="sng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it-IT" u="sng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13" y="112713"/>
            <a:ext cx="6084887" cy="4603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rtlCol="0">
            <a:sp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000" b="1" dirty="0">
                <a:solidFill>
                  <a:srgbClr val="2C5986"/>
                </a:solidFill>
                <a:latin typeface="Arial" charset="0"/>
                <a:cs typeface="+mj-cs"/>
              </a:rPr>
              <a:t>Il </a:t>
            </a:r>
            <a:r>
              <a:rPr lang="ja-JP" altLang="it-IT" sz="3000" b="1" dirty="0">
                <a:solidFill>
                  <a:srgbClr val="2C5986"/>
                </a:solidFill>
                <a:latin typeface="Arial" charset="0"/>
                <a:cs typeface="+mj-cs"/>
              </a:rPr>
              <a:t>“</a:t>
            </a:r>
            <a:r>
              <a:rPr lang="it-IT" altLang="ja-JP" sz="3000" b="1" dirty="0">
                <a:solidFill>
                  <a:srgbClr val="2C5986"/>
                </a:solidFill>
                <a:latin typeface="Arial" charset="0"/>
                <a:cs typeface="+mj-cs"/>
              </a:rPr>
              <a:t>macro dibattito</a:t>
            </a:r>
            <a:r>
              <a:rPr lang="ja-JP" altLang="it-IT" sz="3000" b="1" dirty="0">
                <a:solidFill>
                  <a:srgbClr val="2C5986"/>
                </a:solidFill>
                <a:latin typeface="Arial" charset="0"/>
                <a:cs typeface="+mj-cs"/>
              </a:rPr>
              <a:t>”</a:t>
            </a:r>
            <a:r>
              <a:rPr lang="it-IT" altLang="ja-JP" sz="3000" b="1" dirty="0">
                <a:solidFill>
                  <a:srgbClr val="2C5986"/>
                </a:solidFill>
                <a:latin typeface="Arial" charset="0"/>
                <a:cs typeface="+mj-cs"/>
              </a:rPr>
              <a:t> in corso …</a:t>
            </a:r>
            <a:endParaRPr lang="it-IT" sz="3000" b="1" dirty="0">
              <a:solidFill>
                <a:srgbClr val="2C5986"/>
              </a:solidFill>
              <a:latin typeface="Arial" charset="0"/>
              <a:cs typeface="+mj-cs"/>
            </a:endParaRPr>
          </a:p>
        </p:txBody>
      </p:sp>
      <p:pic>
        <p:nvPicPr>
          <p:cNvPr id="3604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8"/>
          <a:stretch>
            <a:fillRect/>
          </a:stretch>
        </p:blipFill>
        <p:spPr bwMode="auto">
          <a:xfrm>
            <a:off x="179388" y="2516188"/>
            <a:ext cx="8355012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6821488" y="4143375"/>
            <a:ext cx="881062" cy="10080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9685"/>
              </a:avLst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"/>
                <a:ea typeface="Arial"/>
                <a:cs typeface="Arial"/>
              </a:rPr>
              <a:t>Repubblica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"/>
                <a:ea typeface="Arial"/>
                <a:cs typeface="Arial"/>
              </a:rPr>
              <a:t>della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"/>
                <a:ea typeface="Arial"/>
                <a:cs typeface="Arial"/>
              </a:rPr>
              <a:t>Scienza</a:t>
            </a:r>
          </a:p>
        </p:txBody>
      </p:sp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3074988" y="4459288"/>
            <a:ext cx="1227137" cy="13223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9079"/>
              </a:avLst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"/>
                <a:ea typeface="Arial"/>
                <a:cs typeface="Arial"/>
              </a:rPr>
              <a:t>Università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"/>
                <a:ea typeface="Arial"/>
                <a:cs typeface="Arial"/>
              </a:rPr>
              <a:t>imprenditoriale</a:t>
            </a:r>
          </a:p>
        </p:txBody>
      </p:sp>
      <p:sp>
        <p:nvSpPr>
          <p:cNvPr id="360454" name="AutoShape 6"/>
          <p:cNvSpPr>
            <a:spLocks noChangeArrowheads="1"/>
          </p:cNvSpPr>
          <p:nvPr/>
        </p:nvSpPr>
        <p:spPr bwMode="auto">
          <a:xfrm>
            <a:off x="5062538" y="936625"/>
            <a:ext cx="3735387" cy="1720850"/>
          </a:xfrm>
          <a:prstGeom prst="wedgeRectCallout">
            <a:avLst>
              <a:gd name="adj1" fmla="val 1646"/>
              <a:gd name="adj2" fmla="val 87009"/>
            </a:avLst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50000">
                      <a:schemeClr val="folHlink">
                        <a:gamma/>
                        <a:tint val="42353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Il progressivo orientamento imprenditoriale della ricerca pubblica potrebbe rappresentare un pericolo per le tradizionali regole e norme di apertura e diffusione della scienza!</a:t>
            </a:r>
          </a:p>
        </p:txBody>
      </p:sp>
      <p:sp>
        <p:nvSpPr>
          <p:cNvPr id="360455" name="AutoShape 7"/>
          <p:cNvSpPr>
            <a:spLocks noChangeArrowheads="1"/>
          </p:cNvSpPr>
          <p:nvPr/>
        </p:nvSpPr>
        <p:spPr bwMode="auto">
          <a:xfrm>
            <a:off x="179388" y="987425"/>
            <a:ext cx="4398962" cy="1685925"/>
          </a:xfrm>
          <a:prstGeom prst="wedgeRectCallout">
            <a:avLst>
              <a:gd name="adj1" fmla="val 13003"/>
              <a:gd name="adj2" fmla="val 84205"/>
            </a:avLst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50000">
                      <a:schemeClr val="folHlink">
                        <a:gamma/>
                        <a:tint val="42353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Le università dovrebbero svolgere un ruolo più dinamico nei processi di valorizzazione e sfruttamento dei risultati della ricerca pubblica! Anche sperimentando nuove strategie e nuovi strumenti operativi.</a:t>
            </a:r>
          </a:p>
        </p:txBody>
      </p:sp>
    </p:spTree>
    <p:extLst>
      <p:ext uri="{BB962C8B-B14F-4D97-AF65-F5344CB8AC3E}">
        <p14:creationId xmlns:p14="http://schemas.microsoft.com/office/powerpoint/2010/main" val="397122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itolo 1"/>
          <p:cNvSpPr>
            <a:spLocks noGrp="1"/>
          </p:cNvSpPr>
          <p:nvPr>
            <p:ph type="title" idx="4294967295"/>
          </p:nvPr>
        </p:nvSpPr>
        <p:spPr>
          <a:xfrm>
            <a:off x="574675" y="138113"/>
            <a:ext cx="8001000" cy="914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400" b="1" dirty="0" smtClean="0">
                <a:solidFill>
                  <a:srgbClr val="376092"/>
                </a:solidFill>
                <a:ea typeface="+mj-ea"/>
                <a:cs typeface="+mj-cs"/>
              </a:rPr>
              <a:t>Perché sono utili i TTO?</a:t>
            </a:r>
          </a:p>
        </p:txBody>
      </p:sp>
      <p:sp>
        <p:nvSpPr>
          <p:cNvPr id="276483" name="Segnaposto contenuto 2"/>
          <p:cNvSpPr>
            <a:spLocks noGrp="1"/>
          </p:cNvSpPr>
          <p:nvPr>
            <p:ph idx="4294967295"/>
          </p:nvPr>
        </p:nvSpPr>
        <p:spPr>
          <a:xfrm>
            <a:off x="533400" y="1784350"/>
            <a:ext cx="8001000" cy="32924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Perché si prendono cura delle invenzioni universitarie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Perché </a:t>
            </a:r>
            <a:r>
              <a:rPr lang="ja-JP" altLang="it-IT" sz="2600" dirty="0" smtClean="0">
                <a:latin typeface="Arial"/>
                <a:ea typeface="+mn-ea"/>
                <a:cs typeface="+mn-cs"/>
              </a:rPr>
              <a:t>“</a:t>
            </a:r>
            <a:r>
              <a:rPr lang="it-IT" sz="2600" dirty="0" smtClean="0">
                <a:ea typeface="+mn-ea"/>
                <a:cs typeface="+mn-cs"/>
              </a:rPr>
              <a:t>formano</a:t>
            </a:r>
            <a:r>
              <a:rPr lang="ja-JP" altLang="it-IT" sz="2600" dirty="0" smtClean="0">
                <a:latin typeface="Arial"/>
                <a:ea typeface="+mn-ea"/>
                <a:cs typeface="+mn-cs"/>
              </a:rPr>
              <a:t>”</a:t>
            </a:r>
            <a:r>
              <a:rPr lang="it-IT" sz="2600" dirty="0" smtClean="0">
                <a:ea typeface="+mn-ea"/>
                <a:cs typeface="+mn-cs"/>
              </a:rPr>
              <a:t> i ricercatori e docenti sui temi del TT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Perché facilitano l</a:t>
            </a:r>
            <a:r>
              <a:rPr lang="it-IT" sz="2600" dirty="0" smtClean="0">
                <a:latin typeface="Arial"/>
                <a:ea typeface="+mn-ea"/>
                <a:cs typeface="+mn-cs"/>
              </a:rPr>
              <a:t>’</a:t>
            </a:r>
            <a:r>
              <a:rPr lang="it-IT" sz="2600" dirty="0" smtClean="0">
                <a:ea typeface="+mn-ea"/>
                <a:cs typeface="+mn-cs"/>
              </a:rPr>
              <a:t>interfaccia con l</a:t>
            </a:r>
            <a:r>
              <a:rPr lang="it-IT" sz="2600" dirty="0" smtClean="0">
                <a:latin typeface="Arial"/>
                <a:ea typeface="+mn-ea"/>
                <a:cs typeface="+mn-cs"/>
              </a:rPr>
              <a:t>’</a:t>
            </a:r>
            <a:r>
              <a:rPr lang="it-IT" sz="2600" dirty="0" smtClean="0">
                <a:ea typeface="+mn-ea"/>
                <a:cs typeface="+mn-cs"/>
              </a:rPr>
              <a:t>esterno, sia con imprese che con enti pubblici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Perché supportano le start-up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Perché possono anche generare ricavi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Perché un ricercatore più formato al TT è anche un miglior ricercatore accademico</a:t>
            </a:r>
          </a:p>
        </p:txBody>
      </p:sp>
    </p:spTree>
    <p:extLst>
      <p:ext uri="{BB962C8B-B14F-4D97-AF65-F5344CB8AC3E}">
        <p14:creationId xmlns:p14="http://schemas.microsoft.com/office/powerpoint/2010/main" val="221982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itolo 1"/>
          <p:cNvSpPr>
            <a:spLocks noGrp="1"/>
          </p:cNvSpPr>
          <p:nvPr>
            <p:ph type="title" idx="4294967295"/>
          </p:nvPr>
        </p:nvSpPr>
        <p:spPr>
          <a:xfrm>
            <a:off x="557213" y="274638"/>
            <a:ext cx="8229600" cy="7159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400" b="1" dirty="0" smtClean="0">
                <a:solidFill>
                  <a:srgbClr val="376092"/>
                </a:solidFill>
                <a:ea typeface="+mj-ea"/>
                <a:cs typeface="+mj-cs"/>
              </a:rPr>
              <a:t>Quando funzionano bene i TTO?</a:t>
            </a:r>
          </a:p>
        </p:txBody>
      </p:sp>
      <p:sp>
        <p:nvSpPr>
          <p:cNvPr id="277507" name="Segnaposto contenuto 2"/>
          <p:cNvSpPr>
            <a:spLocks noGrp="1"/>
          </p:cNvSpPr>
          <p:nvPr>
            <p:ph idx="4294967295"/>
          </p:nvPr>
        </p:nvSpPr>
        <p:spPr>
          <a:xfrm>
            <a:off x="566738" y="1295400"/>
            <a:ext cx="8001000" cy="4094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Quando sono ben allineati con la </a:t>
            </a:r>
            <a:r>
              <a:rPr lang="it-IT" sz="2600" dirty="0" err="1" smtClean="0">
                <a:ea typeface="+mn-ea"/>
                <a:cs typeface="+mn-cs"/>
              </a:rPr>
              <a:t>governance</a:t>
            </a:r>
            <a:r>
              <a:rPr lang="it-IT" sz="2600" dirty="0" smtClean="0">
                <a:ea typeface="+mn-ea"/>
                <a:cs typeface="+mn-cs"/>
              </a:rPr>
              <a:t> dell</a:t>
            </a:r>
            <a:r>
              <a:rPr lang="it-IT" sz="2600" dirty="0" smtClean="0">
                <a:latin typeface="Arial"/>
                <a:ea typeface="+mn-ea"/>
                <a:cs typeface="+mn-cs"/>
              </a:rPr>
              <a:t>’</a:t>
            </a:r>
            <a:r>
              <a:rPr lang="it-IT" sz="2600" dirty="0" smtClean="0">
                <a:ea typeface="+mn-ea"/>
                <a:cs typeface="+mn-cs"/>
              </a:rPr>
              <a:t>università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Quando sono ben staffati, come quantità e qualità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Quando sono chiari i rapporti tra ciò che si fa nell</a:t>
            </a:r>
            <a:r>
              <a:rPr lang="it-IT" sz="2600" dirty="0" smtClean="0">
                <a:latin typeface="Arial"/>
                <a:ea typeface="+mn-ea"/>
                <a:cs typeface="+mn-cs"/>
              </a:rPr>
              <a:t>’</a:t>
            </a:r>
            <a:r>
              <a:rPr lang="it-IT" sz="2600" dirty="0" smtClean="0">
                <a:ea typeface="+mn-ea"/>
                <a:cs typeface="+mn-cs"/>
              </a:rPr>
              <a:t>università e ciò che fanno altri soggetti esterni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Quando gli investimenti si stratificano (perché i risultati arrivano con gli anni)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Quando la </a:t>
            </a:r>
            <a:r>
              <a:rPr lang="it-IT" sz="2600" dirty="0" err="1" smtClean="0">
                <a:ea typeface="+mn-ea"/>
                <a:cs typeface="+mn-cs"/>
              </a:rPr>
              <a:t>mission</a:t>
            </a:r>
            <a:r>
              <a:rPr lang="it-IT" sz="2600" dirty="0" smtClean="0">
                <a:ea typeface="+mn-ea"/>
                <a:cs typeface="+mn-cs"/>
              </a:rPr>
              <a:t> del TTO è studiata in funzione della storia e del posizionamento dell</a:t>
            </a:r>
            <a:r>
              <a:rPr lang="it-IT" sz="2600" dirty="0" smtClean="0">
                <a:latin typeface="Arial"/>
                <a:ea typeface="+mn-ea"/>
                <a:cs typeface="+mn-cs"/>
              </a:rPr>
              <a:t>’</a:t>
            </a:r>
            <a:r>
              <a:rPr lang="it-IT" sz="2600" dirty="0" smtClean="0">
                <a:ea typeface="+mn-ea"/>
                <a:cs typeface="+mn-cs"/>
              </a:rPr>
              <a:t>istituzione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it-IT" sz="2600" dirty="0" smtClean="0">
                <a:ea typeface="+mn-ea"/>
                <a:cs typeface="+mn-cs"/>
              </a:rPr>
              <a:t>Quando si collabora con il governo regionale</a:t>
            </a:r>
          </a:p>
        </p:txBody>
      </p:sp>
    </p:spTree>
    <p:extLst>
      <p:ext uri="{BB962C8B-B14F-4D97-AF65-F5344CB8AC3E}">
        <p14:creationId xmlns:p14="http://schemas.microsoft.com/office/powerpoint/2010/main" val="11339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88950" y="177800"/>
            <a:ext cx="6818313" cy="774700"/>
          </a:xfrm>
        </p:spPr>
        <p:txBody>
          <a:bodyPr/>
          <a:lstStyle/>
          <a:p>
            <a:pPr algn="l">
              <a:defRPr/>
            </a:pPr>
            <a:r>
              <a:rPr lang="it-IT" sz="3400" b="1" dirty="0" smtClean="0">
                <a:solidFill>
                  <a:srgbClr val="376092"/>
                </a:solidFill>
                <a:latin typeface="+mn-lt"/>
              </a:rPr>
              <a:t>Una best </a:t>
            </a:r>
            <a:r>
              <a:rPr lang="it-IT" sz="3400" b="1" dirty="0" err="1" smtClean="0">
                <a:solidFill>
                  <a:srgbClr val="376092"/>
                </a:solidFill>
                <a:latin typeface="+mn-lt"/>
              </a:rPr>
              <a:t>practice</a:t>
            </a:r>
            <a:r>
              <a:rPr lang="it-IT" sz="3400" b="1" dirty="0" smtClean="0">
                <a:solidFill>
                  <a:srgbClr val="376092"/>
                </a:solidFill>
                <a:latin typeface="+mn-lt"/>
              </a:rPr>
              <a:t> (nelle scienze della vita): KU </a:t>
            </a:r>
            <a:r>
              <a:rPr lang="it-IT" sz="3400" b="1" dirty="0" err="1" smtClean="0">
                <a:solidFill>
                  <a:srgbClr val="376092"/>
                </a:solidFill>
                <a:latin typeface="+mn-lt"/>
              </a:rPr>
              <a:t>Leuven</a:t>
            </a:r>
            <a:r>
              <a:rPr lang="it-IT" sz="3400" b="1" dirty="0" smtClean="0">
                <a:solidFill>
                  <a:srgbClr val="376092"/>
                </a:solidFill>
                <a:latin typeface="+mn-lt"/>
              </a:rPr>
              <a:t> </a:t>
            </a:r>
            <a:endParaRPr lang="en-GB" sz="3400" b="1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29698" name="Segnaposto contenuto 8"/>
          <p:cNvSpPr>
            <a:spLocks noGrp="1"/>
          </p:cNvSpPr>
          <p:nvPr>
            <p:ph idx="1"/>
          </p:nvPr>
        </p:nvSpPr>
        <p:spPr>
          <a:xfrm>
            <a:off x="539750" y="1671638"/>
            <a:ext cx="8013700" cy="4106862"/>
          </a:xfrm>
        </p:spPr>
        <p:txBody>
          <a:bodyPr/>
          <a:lstStyle/>
          <a:p>
            <a:r>
              <a:rPr lang="it-IT" sz="2000">
                <a:latin typeface="Calibri" charset="0"/>
              </a:rPr>
              <a:t>Massa critica di ricerca di alta qualità</a:t>
            </a:r>
          </a:p>
          <a:p>
            <a:r>
              <a:rPr lang="it-IT" sz="2000">
                <a:latin typeface="Calibri" charset="0"/>
              </a:rPr>
              <a:t>Creare una unità di interfaccia professionale - Un approccio integrato in valorizzazione della ricerca : team multidisciplinare e servizi " ad alto valore”</a:t>
            </a:r>
            <a:endParaRPr lang="it-IT" altLang="ja-JP" sz="2000">
              <a:latin typeface="Calibri" charset="0"/>
            </a:endParaRPr>
          </a:p>
          <a:p>
            <a:r>
              <a:rPr lang="it-IT" sz="2000">
                <a:latin typeface="Calibri" charset="0"/>
              </a:rPr>
              <a:t>Chiari incentivi e incoraggiamenti ai ricercatori e gruppi di ricerca</a:t>
            </a:r>
          </a:p>
          <a:p>
            <a:r>
              <a:rPr lang="it-IT" sz="2000">
                <a:latin typeface="Calibri" charset="0"/>
              </a:rPr>
              <a:t>Coltivare un clima favorevole all’imprenditorialità</a:t>
            </a:r>
          </a:p>
          <a:p>
            <a:r>
              <a:rPr lang="it-IT" sz="2000">
                <a:latin typeface="Calibri" charset="0"/>
              </a:rPr>
              <a:t>Chiarezza del contesto normativo per quanto riguarda lo sfruttamento della ricerca accademica</a:t>
            </a:r>
          </a:p>
          <a:p>
            <a:r>
              <a:rPr lang="it-IT" sz="2000">
                <a:latin typeface="Calibri" charset="0"/>
              </a:rPr>
              <a:t>Attivazione di strumenti e networks per professionalizzare ulteriormente il supporto di trasferimento di tecnologia</a:t>
            </a:r>
          </a:p>
          <a:p>
            <a:r>
              <a:rPr lang="it-IT" sz="2000">
                <a:latin typeface="Calibri" charset="0"/>
              </a:rPr>
              <a:t>Affiliazioni internazionali.</a:t>
            </a:r>
          </a:p>
          <a:p>
            <a:endParaRPr lang="it-I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9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/>
          <p:cNvSpPr>
            <a:spLocks noGrp="1"/>
          </p:cNvSpPr>
          <p:nvPr>
            <p:ph type="title"/>
          </p:nvPr>
        </p:nvSpPr>
        <p:spPr>
          <a:xfrm>
            <a:off x="457200" y="107950"/>
            <a:ext cx="8229600" cy="854075"/>
          </a:xfrm>
        </p:spPr>
        <p:txBody>
          <a:bodyPr anchor="t"/>
          <a:lstStyle/>
          <a:p>
            <a:pPr eaLnBrk="1" hangingPunct="1"/>
            <a:r>
              <a:rPr lang="it-IT" b="1">
                <a:solidFill>
                  <a:srgbClr val="376092"/>
                </a:solidFill>
                <a:latin typeface="Calibri" charset="0"/>
              </a:rPr>
              <a:t>Un’altra best practice:</a:t>
            </a:r>
            <a:br>
              <a:rPr lang="it-IT" b="1">
                <a:solidFill>
                  <a:srgbClr val="376092"/>
                </a:solidFill>
                <a:latin typeface="Calibri" charset="0"/>
              </a:rPr>
            </a:br>
            <a:r>
              <a:rPr lang="it-IT" b="1">
                <a:solidFill>
                  <a:srgbClr val="376092"/>
                </a:solidFill>
                <a:latin typeface="Calibri" charset="0"/>
              </a:rPr>
              <a:t>the start-up nation</a:t>
            </a:r>
          </a:p>
        </p:txBody>
      </p:sp>
      <p:pic>
        <p:nvPicPr>
          <p:cNvPr id="31746" name="Immagine 5" descr="st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1646238"/>
            <a:ext cx="4460875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80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contenuto 2"/>
          <p:cNvSpPr>
            <a:spLocks noGrp="1"/>
          </p:cNvSpPr>
          <p:nvPr>
            <p:ph idx="1"/>
          </p:nvPr>
        </p:nvSpPr>
        <p:spPr>
          <a:xfrm>
            <a:off x="522288" y="1343025"/>
            <a:ext cx="8108950" cy="4165600"/>
          </a:xfrm>
        </p:spPr>
        <p:txBody>
          <a:bodyPr/>
          <a:lstStyle/>
          <a:p>
            <a:r>
              <a:rPr lang="it-IT" sz="2500">
                <a:latin typeface="Calibri" charset="0"/>
              </a:rPr>
              <a:t>Il numero di ERC vinti nelle università</a:t>
            </a:r>
          </a:p>
          <a:p>
            <a:r>
              <a:rPr lang="it-IT" sz="2500">
                <a:latin typeface="Calibri" charset="0"/>
              </a:rPr>
              <a:t>Le start-up che puntano subito al mercato globale e quindi a quotazione in borsa o roba del genere</a:t>
            </a:r>
          </a:p>
          <a:p>
            <a:r>
              <a:rPr lang="it-IT" sz="2500">
                <a:latin typeface="Calibri" charset="0"/>
              </a:rPr>
              <a:t>Tutte le università hanno una società esterna per il TT</a:t>
            </a:r>
          </a:p>
          <a:p>
            <a:r>
              <a:rPr lang="it-IT" sz="2500">
                <a:latin typeface="Calibri" charset="0"/>
              </a:rPr>
              <a:t>Esistono incubatori privati specializzati e certificati</a:t>
            </a:r>
          </a:p>
          <a:p>
            <a:r>
              <a:rPr lang="it-IT" sz="2500">
                <a:latin typeface="Calibri" charset="0"/>
              </a:rPr>
              <a:t>L’investimento in centri multidisciplinari del Technion</a:t>
            </a:r>
          </a:p>
          <a:p>
            <a:r>
              <a:rPr lang="it-IT" sz="2500">
                <a:latin typeface="Calibri" charset="0"/>
              </a:rPr>
              <a:t>Il ruolo dell’Office of the Chief Scientist e il sistema di finanziamento delle start-up</a:t>
            </a:r>
          </a:p>
          <a:p>
            <a:r>
              <a:rPr lang="it-IT" sz="2500">
                <a:latin typeface="Calibri" charset="0"/>
              </a:rPr>
              <a:t>Il ruolo degli investimenti nel settore militare</a:t>
            </a:r>
          </a:p>
          <a:p>
            <a:r>
              <a:rPr lang="it-IT" sz="2500">
                <a:latin typeface="Calibri" charset="0"/>
              </a:rPr>
              <a:t>L’obiettivo di ricevere immigrazione qualificata</a:t>
            </a:r>
          </a:p>
        </p:txBody>
      </p:sp>
      <p:sp>
        <p:nvSpPr>
          <p:cNvPr id="33794" name="Titolo 1"/>
          <p:cNvSpPr>
            <a:spLocks noGrp="1"/>
          </p:cNvSpPr>
          <p:nvPr>
            <p:ph type="title"/>
          </p:nvPr>
        </p:nvSpPr>
        <p:spPr>
          <a:xfrm>
            <a:off x="233363" y="274638"/>
            <a:ext cx="8229600" cy="1143000"/>
          </a:xfrm>
        </p:spPr>
        <p:txBody>
          <a:bodyPr anchor="t"/>
          <a:lstStyle/>
          <a:p>
            <a:r>
              <a:rPr lang="it-IT" sz="3600" b="1">
                <a:solidFill>
                  <a:srgbClr val="376092"/>
                </a:solidFill>
                <a:latin typeface="Calibri" charset="0"/>
              </a:rPr>
              <a:t>Su Israele</a:t>
            </a:r>
            <a:endParaRPr lang="it-IT" b="1">
              <a:solidFill>
                <a:srgbClr val="37609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1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1190</Words>
  <Application>Microsoft Macintosh PowerPoint</Application>
  <PresentationFormat>Presentazione su schermo (4:3)</PresentationFormat>
  <Paragraphs>210</Paragraphs>
  <Slides>22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Titoli diapositive</vt:lpstr>
      </vt:variant>
      <vt:variant>
        <vt:i4>22</vt:i4>
      </vt:variant>
    </vt:vector>
  </HeadingPairs>
  <TitlesOfParts>
    <vt:vector size="26" baseType="lpstr">
      <vt:lpstr>Austin</vt:lpstr>
      <vt:lpstr>Tema di Office</vt:lpstr>
      <vt:lpstr>Office Theme</vt:lpstr>
      <vt:lpstr>1_Austin</vt:lpstr>
      <vt:lpstr>Dalla Legge 240 alla «nuova» Università  XIII CONVEGNO ANNUALE CODAU </vt:lpstr>
      <vt:lpstr>Presentazione di PowerPoint</vt:lpstr>
      <vt:lpstr>Presentazione di PowerPoint</vt:lpstr>
      <vt:lpstr>Il “macro dibattito” in corso …</vt:lpstr>
      <vt:lpstr>Perché sono utili i TTO?</vt:lpstr>
      <vt:lpstr>Quando funzionano bene i TTO?</vt:lpstr>
      <vt:lpstr>Una best practice (nelle scienze della vita): KU Leuven </vt:lpstr>
      <vt:lpstr>Un’altra best practice: the start-up nation</vt:lpstr>
      <vt:lpstr>Su Israele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Rapporti Università‐Sanità CONCLUSIONI</dc:title>
  <dc:creator>Simonetta Marsiglies</dc:creator>
  <cp:lastModifiedBy>Giuseppe Novelli</cp:lastModifiedBy>
  <cp:revision>58</cp:revision>
  <dcterms:created xsi:type="dcterms:W3CDTF">2015-09-17T09:31:01Z</dcterms:created>
  <dcterms:modified xsi:type="dcterms:W3CDTF">2015-09-18T13:02:17Z</dcterms:modified>
</cp:coreProperties>
</file>