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5"/>
  </p:notesMasterIdLst>
  <p:handoutMasterIdLst>
    <p:handoutMasterId r:id="rId46"/>
  </p:handoutMasterIdLst>
  <p:sldIdLst>
    <p:sldId id="856" r:id="rId2"/>
    <p:sldId id="1043" r:id="rId3"/>
    <p:sldId id="1044" r:id="rId4"/>
    <p:sldId id="992" r:id="rId5"/>
    <p:sldId id="997" r:id="rId6"/>
    <p:sldId id="990" r:id="rId7"/>
    <p:sldId id="993" r:id="rId8"/>
    <p:sldId id="1050" r:id="rId9"/>
    <p:sldId id="1049" r:id="rId10"/>
    <p:sldId id="1039" r:id="rId11"/>
    <p:sldId id="1005" r:id="rId12"/>
    <p:sldId id="1006" r:id="rId13"/>
    <p:sldId id="1008" r:id="rId14"/>
    <p:sldId id="1051" r:id="rId15"/>
    <p:sldId id="1052" r:id="rId16"/>
    <p:sldId id="1045" r:id="rId17"/>
    <p:sldId id="1020" r:id="rId18"/>
    <p:sldId id="1023" r:id="rId19"/>
    <p:sldId id="1053" r:id="rId20"/>
    <p:sldId id="1016" r:id="rId21"/>
    <p:sldId id="1024" r:id="rId22"/>
    <p:sldId id="1058" r:id="rId23"/>
    <p:sldId id="1021" r:id="rId24"/>
    <p:sldId id="1054" r:id="rId25"/>
    <p:sldId id="1055" r:id="rId26"/>
    <p:sldId id="1022" r:id="rId27"/>
    <p:sldId id="1057" r:id="rId28"/>
    <p:sldId id="1046" r:id="rId29"/>
    <p:sldId id="1010" r:id="rId30"/>
    <p:sldId id="1012" r:id="rId31"/>
    <p:sldId id="1011" r:id="rId32"/>
    <p:sldId id="1018" r:id="rId33"/>
    <p:sldId id="1041" r:id="rId34"/>
    <p:sldId id="1001" r:id="rId35"/>
    <p:sldId id="1042" r:id="rId36"/>
    <p:sldId id="1047" r:id="rId37"/>
    <p:sldId id="994" r:id="rId38"/>
    <p:sldId id="1014" r:id="rId39"/>
    <p:sldId id="1000" r:id="rId40"/>
    <p:sldId id="1013" r:id="rId41"/>
    <p:sldId id="1004" r:id="rId42"/>
    <p:sldId id="1015" r:id="rId43"/>
    <p:sldId id="1040" r:id="rId44"/>
  </p:sldIdLst>
  <p:sldSz cx="9144000" cy="6858000" type="screen4x3"/>
  <p:notesSz cx="6799263" cy="9929813"/>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6F"/>
    <a:srgbClr val="FF3F6F"/>
    <a:srgbClr val="3333CC"/>
    <a:srgbClr val="FFCC00"/>
    <a:srgbClr val="7DBC64"/>
    <a:srgbClr val="B7BFC7"/>
    <a:srgbClr val="FFE265"/>
    <a:srgbClr val="0392E1"/>
    <a:srgbClr val="66FF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9855" autoAdjust="0"/>
  </p:normalViewPr>
  <p:slideViewPr>
    <p:cSldViewPr>
      <p:cViewPr>
        <p:scale>
          <a:sx n="75" d="100"/>
          <a:sy n="75" d="100"/>
        </p:scale>
        <p:origin x="-1410" y="-46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680"/>
    </p:cViewPr>
  </p:sorterViewPr>
  <p:notesViewPr>
    <p:cSldViewPr>
      <p:cViewPr varScale="1">
        <p:scale>
          <a:sx n="73" d="100"/>
          <a:sy n="73" d="100"/>
        </p:scale>
        <p:origin x="-2148" y="-9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47089" cy="496492"/>
          </a:xfrm>
          <a:prstGeom prst="rect">
            <a:avLst/>
          </a:prstGeom>
          <a:noFill/>
          <a:ln w="9525">
            <a:noFill/>
            <a:miter lim="800000"/>
            <a:headEnd/>
            <a:tailEnd/>
          </a:ln>
          <a:effectLst/>
        </p:spPr>
        <p:txBody>
          <a:bodyPr vert="horz" wrap="square" lIns="91659" tIns="45830" rIns="91659" bIns="45830" numCol="1" anchor="t" anchorCtr="0" compatLnSpc="1">
            <a:prstTxWarp prst="textNoShape">
              <a:avLst/>
            </a:prstTxWarp>
          </a:bodyPr>
          <a:lstStyle>
            <a:lvl1pPr>
              <a:defRPr sz="1200"/>
            </a:lvl1pPr>
          </a:lstStyle>
          <a:p>
            <a:pPr>
              <a:defRPr/>
            </a:pPr>
            <a:endParaRPr lang="it-IT"/>
          </a:p>
        </p:txBody>
      </p:sp>
      <p:sp>
        <p:nvSpPr>
          <p:cNvPr id="123907" name="Rectangle 3"/>
          <p:cNvSpPr>
            <a:spLocks noGrp="1" noChangeArrowheads="1"/>
          </p:cNvSpPr>
          <p:nvPr>
            <p:ph type="dt" sz="quarter" idx="1"/>
          </p:nvPr>
        </p:nvSpPr>
        <p:spPr bwMode="auto">
          <a:xfrm>
            <a:off x="3852175" y="0"/>
            <a:ext cx="2947089" cy="496492"/>
          </a:xfrm>
          <a:prstGeom prst="rect">
            <a:avLst/>
          </a:prstGeom>
          <a:noFill/>
          <a:ln w="9525">
            <a:noFill/>
            <a:miter lim="800000"/>
            <a:headEnd/>
            <a:tailEnd/>
          </a:ln>
          <a:effectLst/>
        </p:spPr>
        <p:txBody>
          <a:bodyPr vert="horz" wrap="square" lIns="91659" tIns="45830" rIns="91659" bIns="45830" numCol="1" anchor="t" anchorCtr="0" compatLnSpc="1">
            <a:prstTxWarp prst="textNoShape">
              <a:avLst/>
            </a:prstTxWarp>
          </a:bodyPr>
          <a:lstStyle>
            <a:lvl1pPr algn="r">
              <a:defRPr sz="1200"/>
            </a:lvl1pPr>
          </a:lstStyle>
          <a:p>
            <a:pPr>
              <a:defRPr/>
            </a:pPr>
            <a:endParaRPr lang="it-IT"/>
          </a:p>
        </p:txBody>
      </p:sp>
      <p:sp>
        <p:nvSpPr>
          <p:cNvPr id="123908" name="Rectangle 4"/>
          <p:cNvSpPr>
            <a:spLocks noGrp="1" noChangeArrowheads="1"/>
          </p:cNvSpPr>
          <p:nvPr>
            <p:ph type="ftr" sz="quarter" idx="2"/>
          </p:nvPr>
        </p:nvSpPr>
        <p:spPr bwMode="auto">
          <a:xfrm>
            <a:off x="0" y="9433324"/>
            <a:ext cx="2947089" cy="496490"/>
          </a:xfrm>
          <a:prstGeom prst="rect">
            <a:avLst/>
          </a:prstGeom>
          <a:noFill/>
          <a:ln w="9525">
            <a:noFill/>
            <a:miter lim="800000"/>
            <a:headEnd/>
            <a:tailEnd/>
          </a:ln>
          <a:effectLst/>
        </p:spPr>
        <p:txBody>
          <a:bodyPr vert="horz" wrap="square" lIns="91659" tIns="45830" rIns="91659" bIns="45830" numCol="1" anchor="b" anchorCtr="0" compatLnSpc="1">
            <a:prstTxWarp prst="textNoShape">
              <a:avLst/>
            </a:prstTxWarp>
          </a:bodyPr>
          <a:lstStyle>
            <a:lvl1pPr>
              <a:defRPr sz="1200"/>
            </a:lvl1pPr>
          </a:lstStyle>
          <a:p>
            <a:pPr>
              <a:defRPr/>
            </a:pPr>
            <a:endParaRPr lang="it-IT"/>
          </a:p>
        </p:txBody>
      </p:sp>
      <p:sp>
        <p:nvSpPr>
          <p:cNvPr id="123909" name="Rectangle 5"/>
          <p:cNvSpPr>
            <a:spLocks noGrp="1" noChangeArrowheads="1"/>
          </p:cNvSpPr>
          <p:nvPr>
            <p:ph type="sldNum" sz="quarter" idx="3"/>
          </p:nvPr>
        </p:nvSpPr>
        <p:spPr bwMode="auto">
          <a:xfrm>
            <a:off x="3852175" y="9433324"/>
            <a:ext cx="2947089" cy="496490"/>
          </a:xfrm>
          <a:prstGeom prst="rect">
            <a:avLst/>
          </a:prstGeom>
          <a:noFill/>
          <a:ln w="9525">
            <a:noFill/>
            <a:miter lim="800000"/>
            <a:headEnd/>
            <a:tailEnd/>
          </a:ln>
          <a:effectLst/>
        </p:spPr>
        <p:txBody>
          <a:bodyPr vert="horz" wrap="square" lIns="91659" tIns="45830" rIns="91659" bIns="45830" numCol="1" anchor="b" anchorCtr="0" compatLnSpc="1">
            <a:prstTxWarp prst="textNoShape">
              <a:avLst/>
            </a:prstTxWarp>
          </a:bodyPr>
          <a:lstStyle>
            <a:lvl1pPr algn="r">
              <a:defRPr sz="1200"/>
            </a:lvl1pPr>
          </a:lstStyle>
          <a:p>
            <a:pPr>
              <a:defRPr/>
            </a:pPr>
            <a:fld id="{6B754876-6FBC-4CB9-9DD7-5A0E1E1A7514}" type="slidenum">
              <a:rPr lang="it-IT"/>
              <a:pPr>
                <a:defRPr/>
              </a:pPr>
              <a:t>‹N›</a:t>
            </a:fld>
            <a:endParaRPr lang="it-IT"/>
          </a:p>
        </p:txBody>
      </p:sp>
    </p:spTree>
    <p:extLst>
      <p:ext uri="{BB962C8B-B14F-4D97-AF65-F5344CB8AC3E}">
        <p14:creationId xmlns:p14="http://schemas.microsoft.com/office/powerpoint/2010/main" val="1827597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47089" cy="496492"/>
          </a:xfrm>
          <a:prstGeom prst="rect">
            <a:avLst/>
          </a:prstGeom>
          <a:noFill/>
          <a:ln w="9525">
            <a:noFill/>
            <a:miter lim="800000"/>
            <a:headEnd/>
            <a:tailEnd/>
          </a:ln>
          <a:effectLst/>
        </p:spPr>
        <p:txBody>
          <a:bodyPr vert="horz" wrap="square" lIns="91659" tIns="45830" rIns="91659" bIns="45830" numCol="1" anchor="t" anchorCtr="0" compatLnSpc="1">
            <a:prstTxWarp prst="textNoShape">
              <a:avLst/>
            </a:prstTxWarp>
          </a:bodyPr>
          <a:lstStyle>
            <a:lvl1pPr>
              <a:defRPr sz="1200"/>
            </a:lvl1pPr>
          </a:lstStyle>
          <a:p>
            <a:pPr>
              <a:defRPr/>
            </a:pPr>
            <a:endParaRPr lang="it-IT"/>
          </a:p>
        </p:txBody>
      </p:sp>
      <p:sp>
        <p:nvSpPr>
          <p:cNvPr id="99331" name="Rectangle 3"/>
          <p:cNvSpPr>
            <a:spLocks noGrp="1" noChangeArrowheads="1"/>
          </p:cNvSpPr>
          <p:nvPr>
            <p:ph type="dt" idx="1"/>
          </p:nvPr>
        </p:nvSpPr>
        <p:spPr bwMode="auto">
          <a:xfrm>
            <a:off x="3852175" y="0"/>
            <a:ext cx="2947089" cy="496492"/>
          </a:xfrm>
          <a:prstGeom prst="rect">
            <a:avLst/>
          </a:prstGeom>
          <a:noFill/>
          <a:ln w="9525">
            <a:noFill/>
            <a:miter lim="800000"/>
            <a:headEnd/>
            <a:tailEnd/>
          </a:ln>
          <a:effectLst/>
        </p:spPr>
        <p:txBody>
          <a:bodyPr vert="horz" wrap="square" lIns="91659" tIns="45830" rIns="91659" bIns="45830" numCol="1" anchor="t" anchorCtr="0" compatLnSpc="1">
            <a:prstTxWarp prst="textNoShape">
              <a:avLst/>
            </a:prstTxWarp>
          </a:bodyPr>
          <a:lstStyle>
            <a:lvl1pPr algn="r">
              <a:defRPr sz="1200"/>
            </a:lvl1pPr>
          </a:lstStyle>
          <a:p>
            <a:pPr>
              <a:defRPr/>
            </a:pPr>
            <a:endParaRPr lang="it-IT"/>
          </a:p>
        </p:txBody>
      </p:sp>
      <p:sp>
        <p:nvSpPr>
          <p:cNvPr id="40964" name="Rectangle 4"/>
          <p:cNvSpPr>
            <a:spLocks noGrp="1" noRot="1" noChangeAspect="1" noChangeArrowheads="1" noTextEdit="1"/>
          </p:cNvSpPr>
          <p:nvPr>
            <p:ph type="sldImg" idx="2"/>
          </p:nvPr>
        </p:nvSpPr>
        <p:spPr bwMode="auto">
          <a:xfrm>
            <a:off x="919163" y="746125"/>
            <a:ext cx="4962525" cy="3722688"/>
          </a:xfrm>
          <a:prstGeom prst="rect">
            <a:avLst/>
          </a:prstGeom>
          <a:noFill/>
          <a:ln w="9525">
            <a:solidFill>
              <a:srgbClr val="000000"/>
            </a:solidFill>
            <a:miter lim="800000"/>
            <a:headEnd/>
            <a:tailEnd/>
          </a:ln>
        </p:spPr>
      </p:sp>
      <p:sp>
        <p:nvSpPr>
          <p:cNvPr id="99333" name="Rectangle 5"/>
          <p:cNvSpPr>
            <a:spLocks noGrp="1" noChangeArrowheads="1"/>
          </p:cNvSpPr>
          <p:nvPr>
            <p:ph type="body" sz="quarter" idx="3"/>
          </p:nvPr>
        </p:nvSpPr>
        <p:spPr bwMode="auto">
          <a:xfrm>
            <a:off x="906675" y="4717461"/>
            <a:ext cx="4985915" cy="4468415"/>
          </a:xfrm>
          <a:prstGeom prst="rect">
            <a:avLst/>
          </a:prstGeom>
          <a:noFill/>
          <a:ln w="9525">
            <a:noFill/>
            <a:miter lim="800000"/>
            <a:headEnd/>
            <a:tailEnd/>
          </a:ln>
          <a:effectLst/>
        </p:spPr>
        <p:txBody>
          <a:bodyPr vert="horz" wrap="square" lIns="91659" tIns="45830" rIns="91659" bIns="4583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99334" name="Rectangle 6"/>
          <p:cNvSpPr>
            <a:spLocks noGrp="1" noChangeArrowheads="1"/>
          </p:cNvSpPr>
          <p:nvPr>
            <p:ph type="ftr" sz="quarter" idx="4"/>
          </p:nvPr>
        </p:nvSpPr>
        <p:spPr bwMode="auto">
          <a:xfrm>
            <a:off x="0" y="9433324"/>
            <a:ext cx="2947089" cy="496490"/>
          </a:xfrm>
          <a:prstGeom prst="rect">
            <a:avLst/>
          </a:prstGeom>
          <a:noFill/>
          <a:ln w="9525">
            <a:noFill/>
            <a:miter lim="800000"/>
            <a:headEnd/>
            <a:tailEnd/>
          </a:ln>
          <a:effectLst/>
        </p:spPr>
        <p:txBody>
          <a:bodyPr vert="horz" wrap="square" lIns="91659" tIns="45830" rIns="91659" bIns="45830" numCol="1" anchor="b" anchorCtr="0" compatLnSpc="1">
            <a:prstTxWarp prst="textNoShape">
              <a:avLst/>
            </a:prstTxWarp>
          </a:bodyPr>
          <a:lstStyle>
            <a:lvl1pPr>
              <a:defRPr sz="1200"/>
            </a:lvl1pPr>
          </a:lstStyle>
          <a:p>
            <a:pPr>
              <a:defRPr/>
            </a:pPr>
            <a:endParaRPr lang="it-IT"/>
          </a:p>
        </p:txBody>
      </p:sp>
      <p:sp>
        <p:nvSpPr>
          <p:cNvPr id="99335" name="Rectangle 7"/>
          <p:cNvSpPr>
            <a:spLocks noGrp="1" noChangeArrowheads="1"/>
          </p:cNvSpPr>
          <p:nvPr>
            <p:ph type="sldNum" sz="quarter" idx="5"/>
          </p:nvPr>
        </p:nvSpPr>
        <p:spPr bwMode="auto">
          <a:xfrm>
            <a:off x="3852175" y="9433324"/>
            <a:ext cx="2947089" cy="496490"/>
          </a:xfrm>
          <a:prstGeom prst="rect">
            <a:avLst/>
          </a:prstGeom>
          <a:noFill/>
          <a:ln w="9525">
            <a:noFill/>
            <a:miter lim="800000"/>
            <a:headEnd/>
            <a:tailEnd/>
          </a:ln>
          <a:effectLst/>
        </p:spPr>
        <p:txBody>
          <a:bodyPr vert="horz" wrap="square" lIns="91659" tIns="45830" rIns="91659" bIns="45830" numCol="1" anchor="b" anchorCtr="0" compatLnSpc="1">
            <a:prstTxWarp prst="textNoShape">
              <a:avLst/>
            </a:prstTxWarp>
          </a:bodyPr>
          <a:lstStyle>
            <a:lvl1pPr algn="r">
              <a:defRPr sz="1200"/>
            </a:lvl1pPr>
          </a:lstStyle>
          <a:p>
            <a:pPr>
              <a:defRPr/>
            </a:pPr>
            <a:fld id="{2BC5D64D-346B-40C9-8CE0-9EC5F5EB48C4}" type="slidenum">
              <a:rPr lang="it-IT"/>
              <a:pPr>
                <a:defRPr/>
              </a:pPr>
              <a:t>‹N›</a:t>
            </a:fld>
            <a:endParaRPr lang="it-IT"/>
          </a:p>
        </p:txBody>
      </p:sp>
    </p:spTree>
    <p:extLst>
      <p:ext uri="{BB962C8B-B14F-4D97-AF65-F5344CB8AC3E}">
        <p14:creationId xmlns:p14="http://schemas.microsoft.com/office/powerpoint/2010/main" val="3308269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13</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14</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15</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16</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17</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18</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19</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20</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21</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600" dirty="0" smtClean="0"/>
              <a:t>I progetti conclusi possono avere avanzi derivanti dai </a:t>
            </a:r>
            <a:r>
              <a:rPr lang="it-IT" sz="1600" dirty="0" err="1" smtClean="0"/>
              <a:t>c.d</a:t>
            </a:r>
            <a:r>
              <a:rPr lang="it-IT" sz="1600" dirty="0" smtClean="0"/>
              <a:t> «</a:t>
            </a:r>
            <a:r>
              <a:rPr lang="it-IT" sz="1600" dirty="0" err="1" smtClean="0"/>
              <a:t>overheads</a:t>
            </a:r>
            <a:r>
              <a:rPr lang="it-IT" sz="1600" dirty="0" smtClean="0"/>
              <a:t>» che andranno iscritti in stato patrimoniale come riserva vincolata per poi essere messi a budget l’anno successivo (es. possono essere stanziate a copertura di attività del prof. coordinatore del </a:t>
            </a:r>
            <a:r>
              <a:rPr lang="it-IT" sz="1600" dirty="0" err="1" smtClean="0"/>
              <a:t>prog</a:t>
            </a:r>
            <a:r>
              <a:rPr lang="it-IT" sz="1600" dirty="0" smtClean="0"/>
              <a:t>. chiuso).</a:t>
            </a:r>
          </a:p>
          <a:p>
            <a:r>
              <a:rPr lang="it-IT" sz="1600" dirty="0" smtClean="0"/>
              <a:t>Il provento viene iscritto nel momento in cui arriva comunicazione ufficiale che il progetto viene finanziato dall’ente X per un importo complessivo pari ad X.</a:t>
            </a:r>
          </a:p>
          <a:p>
            <a:endParaRPr lang="it-IT" dirty="0"/>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22</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5</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23</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24</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25</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26</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27</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28</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29</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30</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31</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Fino al 31 ottobre 2012:</a:t>
            </a:r>
            <a:r>
              <a:rPr lang="it-IT" baseline="0" dirty="0" smtClean="0"/>
              <a:t> </a:t>
            </a:r>
            <a:r>
              <a:rPr lang="it-IT" b="1" dirty="0" smtClean="0"/>
              <a:t>4</a:t>
            </a:r>
            <a:r>
              <a:rPr lang="it-IT" dirty="0" smtClean="0"/>
              <a:t> Facoltà e </a:t>
            </a:r>
            <a:r>
              <a:rPr lang="it-IT" b="1" dirty="0" smtClean="0"/>
              <a:t>15</a:t>
            </a:r>
            <a:r>
              <a:rPr lang="it-IT" dirty="0" smtClean="0"/>
              <a:t> Dipartimenti</a:t>
            </a:r>
          </a:p>
          <a:p>
            <a:r>
              <a:rPr lang="it-IT" dirty="0" smtClean="0"/>
              <a:t>Dal 1° novembre 2012: </a:t>
            </a:r>
            <a:r>
              <a:rPr lang="it-IT" b="1" dirty="0" smtClean="0"/>
              <a:t>8</a:t>
            </a:r>
            <a:r>
              <a:rPr lang="it-IT" dirty="0" smtClean="0"/>
              <a:t> Dipartimenti e </a:t>
            </a:r>
            <a:r>
              <a:rPr lang="it-IT" b="1" dirty="0" smtClean="0"/>
              <a:t>1</a:t>
            </a:r>
            <a:r>
              <a:rPr lang="it-IT" dirty="0" smtClean="0"/>
              <a:t> Struttura di coordinamento area medica</a:t>
            </a:r>
          </a:p>
        </p:txBody>
      </p:sp>
      <p:sp>
        <p:nvSpPr>
          <p:cNvPr id="4" name="Segnaposto numero diapositiva 3"/>
          <p:cNvSpPr>
            <a:spLocks noGrp="1"/>
          </p:cNvSpPr>
          <p:nvPr>
            <p:ph type="sldNum" sz="quarter" idx="10"/>
          </p:nvPr>
        </p:nvSpPr>
        <p:spPr/>
        <p:txBody>
          <a:bodyPr/>
          <a:lstStyle/>
          <a:p>
            <a:fld id="{4446A97C-D20D-4A7A-9B84-C9235CD54C4A}" type="slidenum">
              <a:rPr lang="it-IT" smtClean="0"/>
              <a:pPr/>
              <a:t>32</a:t>
            </a:fld>
            <a:endParaRPr lang="it-IT"/>
          </a:p>
        </p:txBody>
      </p:sp>
    </p:spTree>
    <p:extLst>
      <p:ext uri="{BB962C8B-B14F-4D97-AF65-F5344CB8AC3E}">
        <p14:creationId xmlns:p14="http://schemas.microsoft.com/office/powerpoint/2010/main" val="170488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6</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33</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34</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35</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36</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37</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38</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FE17981-0869-4E1D-8E0D-0F03321B7D44}" type="slidenum">
              <a:rPr lang="it-IT"/>
              <a:pPr/>
              <a:t>39</a:t>
            </a:fld>
            <a:endParaRPr lang="it-IT"/>
          </a:p>
        </p:txBody>
      </p:sp>
      <p:sp>
        <p:nvSpPr>
          <p:cNvPr id="152578" name="Segnaposto immagine diapositiva 1"/>
          <p:cNvSpPr>
            <a:spLocks noGrp="1" noRot="1" noChangeAspect="1" noTextEdit="1"/>
          </p:cNvSpPr>
          <p:nvPr>
            <p:ph type="sldImg"/>
          </p:nvPr>
        </p:nvSpPr>
        <p:spPr>
          <a:xfrm>
            <a:off x="917575" y="744538"/>
            <a:ext cx="4964113" cy="3722687"/>
          </a:xfrm>
          <a:ln/>
        </p:spPr>
      </p:sp>
      <p:sp>
        <p:nvSpPr>
          <p:cNvPr id="152579" name="Segnaposto note 2"/>
          <p:cNvSpPr>
            <a:spLocks noGrp="1"/>
          </p:cNvSpPr>
          <p:nvPr>
            <p:ph type="body" idx="1"/>
          </p:nvPr>
        </p:nvSpPr>
        <p:spPr>
          <a:xfrm>
            <a:off x="679609" y="4717218"/>
            <a:ext cx="5440046" cy="4467940"/>
          </a:xfrm>
        </p:spPr>
        <p:txBody>
          <a:bodyPr lIns="91449" tIns="45725" rIns="91449" bIns="45725"/>
          <a:lstStyle/>
          <a:p>
            <a:pPr>
              <a:spcBef>
                <a:spcPct val="0"/>
              </a:spcBef>
            </a:pPr>
            <a:endParaRPr lang="it-IT"/>
          </a:p>
        </p:txBody>
      </p:sp>
      <p:sp>
        <p:nvSpPr>
          <p:cNvPr id="152580" name="Segnaposto numero diapositiva 3"/>
          <p:cNvSpPr txBox="1">
            <a:spLocks noGrp="1"/>
          </p:cNvSpPr>
          <p:nvPr/>
        </p:nvSpPr>
        <p:spPr bwMode="auto">
          <a:xfrm>
            <a:off x="3850587" y="9431259"/>
            <a:ext cx="2947088" cy="496967"/>
          </a:xfrm>
          <a:prstGeom prst="rect">
            <a:avLst/>
          </a:prstGeom>
          <a:noFill/>
          <a:ln w="9525">
            <a:noFill/>
            <a:miter lim="800000"/>
            <a:headEnd/>
            <a:tailEnd/>
          </a:ln>
        </p:spPr>
        <p:txBody>
          <a:bodyPr lIns="91449" tIns="45725" rIns="91449" bIns="45725" anchor="b"/>
          <a:lstStyle/>
          <a:p>
            <a:pPr algn="r"/>
            <a:fld id="{C9A36D96-D5D8-4987-A57F-16EFCA926B47}" type="slidenum">
              <a:rPr lang="it-IT" sz="1200">
                <a:latin typeface="Calibri" pitchFamily="34" charset="0"/>
              </a:rPr>
              <a:pPr algn="r"/>
              <a:t>39</a:t>
            </a:fld>
            <a:endParaRPr lang="it-IT" sz="1200" dirty="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40</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41</a:t>
            </a:fld>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42</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7</a:t>
            </a:fld>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43</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8</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9</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10</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11</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BC5D64D-346B-40C9-8CE0-9EC5F5EB48C4}" type="slidenum">
              <a:rPr lang="it-IT" smtClean="0"/>
              <a:pPr>
                <a:defRPr/>
              </a:pPr>
              <a:t>12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21" name="Picture 7"/>
          <p:cNvPicPr>
            <a:picLocks noChangeAspect="1"/>
          </p:cNvPicPr>
          <p:nvPr userDrawn="1"/>
        </p:nvPicPr>
        <p:blipFill>
          <a:blip r:embed="rId2" cstate="print">
            <a:lum bright="70000" contrast="-70000"/>
          </a:blip>
          <a:srcRect/>
          <a:stretch>
            <a:fillRect/>
          </a:stretch>
        </p:blipFill>
        <p:spPr bwMode="auto">
          <a:xfrm>
            <a:off x="-13816" y="1"/>
            <a:ext cx="9166042" cy="6309320"/>
          </a:xfrm>
          <a:prstGeom prst="rect">
            <a:avLst/>
          </a:prstGeom>
          <a:noFill/>
          <a:ln w="9525">
            <a:noFill/>
            <a:miter lim="800000"/>
            <a:headEnd/>
            <a:tailEnd/>
          </a:ln>
          <a:effectLst/>
        </p:spPr>
      </p:pic>
      <p:sp>
        <p:nvSpPr>
          <p:cNvPr id="17" name="Rectangle 1"/>
          <p:cNvSpPr>
            <a:spLocks/>
          </p:cNvSpPr>
          <p:nvPr userDrawn="1"/>
        </p:nvSpPr>
        <p:spPr bwMode="auto">
          <a:xfrm>
            <a:off x="0" y="6273800"/>
            <a:ext cx="9144000" cy="596900"/>
          </a:xfrm>
          <a:prstGeom prst="rect">
            <a:avLst/>
          </a:prstGeom>
          <a:solidFill>
            <a:srgbClr val="003F6F"/>
          </a:solidFill>
          <a:ln w="9525">
            <a:solidFill>
              <a:schemeClr val="tx1"/>
            </a:solidFill>
            <a:round/>
            <a:headEnd/>
            <a:tailEnd/>
          </a:ln>
        </p:spPr>
        <p:txBody>
          <a:bodyPr lIns="0" tIns="0" rIns="0" bIns="0"/>
          <a:lstStyle/>
          <a:p>
            <a:endParaRPr lang="it-IT" altLang="it-IT"/>
          </a:p>
        </p:txBody>
      </p:sp>
      <p:sp>
        <p:nvSpPr>
          <p:cNvPr id="18" name="Text Box 2"/>
          <p:cNvSpPr txBox="1">
            <a:spLocks noChangeArrowheads="1"/>
          </p:cNvSpPr>
          <p:nvPr userDrawn="1"/>
        </p:nvSpPr>
        <p:spPr bwMode="auto">
          <a:xfrm>
            <a:off x="8391525" y="6372225"/>
            <a:ext cx="3349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eaLnBrk="0" hangingPunct="0">
              <a:defRPr sz="2400">
                <a:solidFill>
                  <a:srgbClr val="000000"/>
                </a:solidFill>
                <a:latin typeface="Arial" pitchFamily="34" charset="0"/>
                <a:ea typeface="ヒラギノ角ゴ ProN W3" pitchFamily="1" charset="-128"/>
                <a:sym typeface="Arial" pitchFamily="34" charset="0"/>
              </a:defRPr>
            </a:lvl1pPr>
            <a:lvl2pPr marL="742950" indent="-285750" eaLnBrk="0" hangingPunct="0">
              <a:defRPr sz="2400">
                <a:solidFill>
                  <a:srgbClr val="000000"/>
                </a:solidFill>
                <a:latin typeface="Arial" pitchFamily="34" charset="0"/>
                <a:ea typeface="ヒラギノ角ゴ ProN W3" pitchFamily="1" charset="-128"/>
                <a:sym typeface="Arial" pitchFamily="34" charset="0"/>
              </a:defRPr>
            </a:lvl2pPr>
            <a:lvl3pPr marL="1143000" indent="-228600" eaLnBrk="0" hangingPunct="0">
              <a:defRPr sz="2400">
                <a:solidFill>
                  <a:srgbClr val="000000"/>
                </a:solidFill>
                <a:latin typeface="Arial" pitchFamily="34" charset="0"/>
                <a:ea typeface="ヒラギノ角ゴ ProN W3" pitchFamily="1" charset="-128"/>
                <a:sym typeface="Arial" pitchFamily="34" charset="0"/>
              </a:defRPr>
            </a:lvl3pPr>
            <a:lvl4pPr marL="1600200" indent="-228600" eaLnBrk="0" hangingPunct="0">
              <a:defRPr sz="2400">
                <a:solidFill>
                  <a:srgbClr val="000000"/>
                </a:solidFill>
                <a:latin typeface="Arial" pitchFamily="34" charset="0"/>
                <a:ea typeface="ヒラギノ角ゴ ProN W3" pitchFamily="1" charset="-128"/>
                <a:sym typeface="Arial" pitchFamily="34" charset="0"/>
              </a:defRPr>
            </a:lvl4pPr>
            <a:lvl5pPr marL="2057400" indent="-228600" eaLnBrk="0" hangingPunct="0">
              <a:defRPr sz="2400">
                <a:solidFill>
                  <a:srgbClr val="000000"/>
                </a:solidFill>
                <a:latin typeface="Arial" pitchFamily="34" charset="0"/>
                <a:ea typeface="ヒラギノ角ゴ ProN W3" pitchFamily="1"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pitchFamily="1"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pitchFamily="1"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pitchFamily="1"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pitchFamily="1" charset="-128"/>
                <a:sym typeface="Arial" pitchFamily="34" charset="0"/>
              </a:defRPr>
            </a:lvl9pPr>
          </a:lstStyle>
          <a:p>
            <a:pPr algn="ctr" eaLnBrk="1" hangingPunct="1">
              <a:defRPr/>
            </a:pPr>
            <a:fld id="{CF927FFD-8F22-4672-B200-C27CC4BBF769}" type="slidenum">
              <a:rPr lang="en-US" sz="1400" smtClean="0">
                <a:solidFill>
                  <a:srgbClr val="FFFFFF"/>
                </a:solidFill>
                <a:ea typeface="MS PGothic" pitchFamily="34" charset="-128"/>
              </a:rPr>
              <a:pPr algn="ctr" eaLnBrk="1" hangingPunct="1">
                <a:defRPr/>
              </a:pPr>
              <a:t>‹N›</a:t>
            </a:fld>
            <a:endParaRPr lang="en-US" sz="1400" smtClean="0">
              <a:solidFill>
                <a:srgbClr val="FFFFFF"/>
              </a:solidFill>
              <a:ea typeface="MS PGothic" pitchFamily="34" charset="-128"/>
            </a:endParaRPr>
          </a:p>
        </p:txBody>
      </p:sp>
      <p:pic>
        <p:nvPicPr>
          <p:cNvPr id="19" name="Picture 3"/>
          <p:cNvPicPr>
            <a:picLocks noChangeAspect="1" noChangeArrowheads="1"/>
          </p:cNvPicPr>
          <p:nvPr userDrawn="1"/>
        </p:nvPicPr>
        <p:blipFill>
          <a:blip r:embed="rId3" cstate="print"/>
          <a:srcRect/>
          <a:stretch>
            <a:fillRect/>
          </a:stretch>
        </p:blipFill>
        <p:spPr bwMode="auto">
          <a:xfrm>
            <a:off x="-36512" y="3175"/>
            <a:ext cx="895350" cy="1638300"/>
          </a:xfrm>
          <a:prstGeom prst="rect">
            <a:avLst/>
          </a:prstGeom>
          <a:noFill/>
          <a:ln w="9525">
            <a:noFill/>
            <a:round/>
            <a:headEnd/>
            <a:tailEnd/>
          </a:ln>
        </p:spPr>
      </p:pic>
      <p:sp>
        <p:nvSpPr>
          <p:cNvPr id="20" name="Rectangle 4"/>
          <p:cNvSpPr>
            <a:spLocks/>
          </p:cNvSpPr>
          <p:nvPr userDrawn="1"/>
        </p:nvSpPr>
        <p:spPr bwMode="auto">
          <a:xfrm>
            <a:off x="406400" y="6375400"/>
            <a:ext cx="927100" cy="279400"/>
          </a:xfrm>
          <a:prstGeom prst="rect">
            <a:avLst/>
          </a:prstGeom>
          <a:noFill/>
          <a:ln w="12700">
            <a:noFill/>
            <a:miter lim="800000"/>
            <a:headEnd/>
            <a:tailEnd/>
          </a:ln>
        </p:spPr>
        <p:txBody>
          <a:bodyPr wrap="none" lIns="0" tIns="0" rIns="40639" bIns="0">
            <a:spAutoFit/>
          </a:bodyPr>
          <a:lstStyle/>
          <a:p>
            <a:r>
              <a:rPr lang="en-US" altLang="it-IT" sz="2000">
                <a:solidFill>
                  <a:srgbClr val="FFFFFF"/>
                </a:solidFill>
                <a:latin typeface="Futura Book 2" charset="0"/>
                <a:ea typeface="MS PGothic" pitchFamily="34" charset="-128"/>
                <a:sym typeface="Futura Book 2" charset="0"/>
              </a:rPr>
              <a:t>unipv.eu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1150938" y="617538"/>
            <a:ext cx="7793037"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182688" y="2017713"/>
            <a:ext cx="7772400" cy="4114800"/>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1"/>
          <p:cNvSpPr>
            <a:spLocks noGrp="1" noChangeArrowheads="1"/>
          </p:cNvSpPr>
          <p:nvPr>
            <p:ph type="dt" sz="half" idx="10"/>
          </p:nvPr>
        </p:nvSpPr>
        <p:spPr>
          <a:xfrm>
            <a:off x="914400" y="6324600"/>
            <a:ext cx="1905000" cy="457200"/>
          </a:xfrm>
          <a:prstGeom prst="rect">
            <a:avLst/>
          </a:prstGeom>
          <a:ln/>
        </p:spPr>
        <p:txBody>
          <a:bodyPr/>
          <a:lstStyle>
            <a:lvl1pPr>
              <a:defRPr/>
            </a:lvl1pPr>
          </a:lstStyle>
          <a:p>
            <a:pPr>
              <a:defRPr/>
            </a:pPr>
            <a:endParaRPr lang="it-IT"/>
          </a:p>
        </p:txBody>
      </p:sp>
      <p:sp>
        <p:nvSpPr>
          <p:cNvPr id="5" name="Rectangle 12"/>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it-IT"/>
          </a:p>
        </p:txBody>
      </p:sp>
      <p:sp>
        <p:nvSpPr>
          <p:cNvPr id="6" name="Rectangle 13"/>
          <p:cNvSpPr>
            <a:spLocks noGrp="1" noChangeArrowheads="1"/>
          </p:cNvSpPr>
          <p:nvPr>
            <p:ph type="sldNum" sz="quarter" idx="12"/>
          </p:nvPr>
        </p:nvSpPr>
        <p:spPr>
          <a:xfrm>
            <a:off x="6781800" y="6324600"/>
            <a:ext cx="1905000" cy="457200"/>
          </a:xfrm>
          <a:prstGeom prst="rect">
            <a:avLst/>
          </a:prstGeom>
          <a:ln/>
        </p:spPr>
        <p:txBody>
          <a:bodyPr/>
          <a:lstStyle>
            <a:lvl1pPr>
              <a:defRPr/>
            </a:lvl1pPr>
          </a:lstStyle>
          <a:p>
            <a:pPr>
              <a:defRPr/>
            </a:pPr>
            <a:fld id="{AD079D22-F04E-475F-B838-EA5281EB4D17}"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004050" y="617538"/>
            <a:ext cx="1951038" cy="551497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150938" y="617538"/>
            <a:ext cx="5700712" cy="551497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1"/>
          <p:cNvSpPr>
            <a:spLocks noGrp="1" noChangeArrowheads="1"/>
          </p:cNvSpPr>
          <p:nvPr>
            <p:ph type="dt" sz="half" idx="10"/>
          </p:nvPr>
        </p:nvSpPr>
        <p:spPr>
          <a:xfrm>
            <a:off x="914400" y="6324600"/>
            <a:ext cx="1905000" cy="457200"/>
          </a:xfrm>
          <a:prstGeom prst="rect">
            <a:avLst/>
          </a:prstGeom>
          <a:ln/>
        </p:spPr>
        <p:txBody>
          <a:bodyPr/>
          <a:lstStyle>
            <a:lvl1pPr>
              <a:defRPr/>
            </a:lvl1pPr>
          </a:lstStyle>
          <a:p>
            <a:pPr>
              <a:defRPr/>
            </a:pPr>
            <a:endParaRPr lang="it-IT"/>
          </a:p>
        </p:txBody>
      </p:sp>
      <p:sp>
        <p:nvSpPr>
          <p:cNvPr id="5" name="Rectangle 12"/>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it-IT"/>
          </a:p>
        </p:txBody>
      </p:sp>
      <p:sp>
        <p:nvSpPr>
          <p:cNvPr id="6" name="Rectangle 13"/>
          <p:cNvSpPr>
            <a:spLocks noGrp="1" noChangeArrowheads="1"/>
          </p:cNvSpPr>
          <p:nvPr>
            <p:ph type="sldNum" sz="quarter" idx="12"/>
          </p:nvPr>
        </p:nvSpPr>
        <p:spPr>
          <a:xfrm>
            <a:off x="6781800" y="6324600"/>
            <a:ext cx="1905000" cy="457200"/>
          </a:xfrm>
          <a:prstGeom prst="rect">
            <a:avLst/>
          </a:prstGeom>
          <a:ln/>
        </p:spPr>
        <p:txBody>
          <a:bodyPr/>
          <a:lstStyle>
            <a:lvl1pPr>
              <a:defRPr/>
            </a:lvl1pPr>
          </a:lstStyle>
          <a:p>
            <a:pPr>
              <a:defRPr/>
            </a:pPr>
            <a:fld id="{13EE3120-3C17-4F42-9212-600A11A4692C}"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914400" y="6324600"/>
            <a:ext cx="1905000" cy="457200"/>
          </a:xfrm>
          <a:prstGeom prst="rect">
            <a:avLst/>
          </a:prstGeom>
        </p:spPr>
        <p:txBody>
          <a:bodyPr/>
          <a:lstStyle>
            <a:lvl1pPr>
              <a:defRPr/>
            </a:lvl1pPr>
          </a:lstStyle>
          <a:p>
            <a:pPr>
              <a:defRPr/>
            </a:pPr>
            <a:endParaRPr lang="it-IT"/>
          </a:p>
        </p:txBody>
      </p:sp>
      <p:sp>
        <p:nvSpPr>
          <p:cNvPr id="5" name="Segnaposto piè di pagina 4"/>
          <p:cNvSpPr>
            <a:spLocks noGrp="1"/>
          </p:cNvSpPr>
          <p:nvPr>
            <p:ph type="ftr" sz="quarter" idx="11"/>
          </p:nvPr>
        </p:nvSpPr>
        <p:spPr>
          <a:xfrm>
            <a:off x="3352800" y="6324600"/>
            <a:ext cx="2895600" cy="457200"/>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781800" y="6324600"/>
            <a:ext cx="1905000" cy="457200"/>
          </a:xfrm>
          <a:prstGeom prst="rect">
            <a:avLst/>
          </a:prstGeom>
        </p:spPr>
        <p:txBody>
          <a:bodyPr/>
          <a:lstStyle>
            <a:lvl1pPr>
              <a:defRPr smtClean="0"/>
            </a:lvl1pPr>
          </a:lstStyle>
          <a:p>
            <a:pPr>
              <a:defRPr/>
            </a:pPr>
            <a:fld id="{BA50620C-D77A-4301-ACCB-91E6337E816E}"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150938" y="617538"/>
            <a:ext cx="7793037"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1182688" y="2017713"/>
            <a:ext cx="7772400" cy="4114800"/>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1"/>
          <p:cNvSpPr>
            <a:spLocks noGrp="1" noChangeArrowheads="1"/>
          </p:cNvSpPr>
          <p:nvPr>
            <p:ph type="dt" sz="half" idx="10"/>
          </p:nvPr>
        </p:nvSpPr>
        <p:spPr>
          <a:xfrm>
            <a:off x="914400" y="6324600"/>
            <a:ext cx="1905000" cy="457200"/>
          </a:xfrm>
          <a:prstGeom prst="rect">
            <a:avLst/>
          </a:prstGeom>
          <a:ln/>
        </p:spPr>
        <p:txBody>
          <a:bodyPr/>
          <a:lstStyle>
            <a:lvl1pPr>
              <a:defRPr/>
            </a:lvl1pPr>
          </a:lstStyle>
          <a:p>
            <a:pPr>
              <a:defRPr/>
            </a:pPr>
            <a:endParaRPr lang="it-IT"/>
          </a:p>
        </p:txBody>
      </p:sp>
      <p:sp>
        <p:nvSpPr>
          <p:cNvPr id="5" name="Rectangle 12"/>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it-IT"/>
          </a:p>
        </p:txBody>
      </p:sp>
      <p:sp>
        <p:nvSpPr>
          <p:cNvPr id="6" name="Rectangle 13"/>
          <p:cNvSpPr>
            <a:spLocks noGrp="1" noChangeArrowheads="1"/>
          </p:cNvSpPr>
          <p:nvPr>
            <p:ph type="sldNum" sz="quarter" idx="12"/>
          </p:nvPr>
        </p:nvSpPr>
        <p:spPr>
          <a:xfrm>
            <a:off x="6781800" y="6324600"/>
            <a:ext cx="1905000" cy="457200"/>
          </a:xfrm>
          <a:prstGeom prst="rect">
            <a:avLst/>
          </a:prstGeom>
          <a:ln/>
        </p:spPr>
        <p:txBody>
          <a:bodyPr/>
          <a:lstStyle>
            <a:lvl1pPr>
              <a:defRPr/>
            </a:lvl1pPr>
          </a:lstStyle>
          <a:p>
            <a:pPr>
              <a:defRPr/>
            </a:pPr>
            <a:fld id="{00A90817-ACF2-46C7-88B6-89A45BB0AB58}"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1"/>
          <p:cNvSpPr>
            <a:spLocks noGrp="1" noChangeArrowheads="1"/>
          </p:cNvSpPr>
          <p:nvPr>
            <p:ph type="dt" sz="half" idx="10"/>
          </p:nvPr>
        </p:nvSpPr>
        <p:spPr>
          <a:xfrm>
            <a:off x="914400" y="6324600"/>
            <a:ext cx="1905000" cy="457200"/>
          </a:xfrm>
          <a:prstGeom prst="rect">
            <a:avLst/>
          </a:prstGeom>
          <a:ln/>
        </p:spPr>
        <p:txBody>
          <a:bodyPr/>
          <a:lstStyle>
            <a:lvl1pPr>
              <a:defRPr/>
            </a:lvl1pPr>
          </a:lstStyle>
          <a:p>
            <a:pPr>
              <a:defRPr/>
            </a:pPr>
            <a:endParaRPr lang="it-IT"/>
          </a:p>
        </p:txBody>
      </p:sp>
      <p:sp>
        <p:nvSpPr>
          <p:cNvPr id="5" name="Rectangle 12"/>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it-IT"/>
          </a:p>
        </p:txBody>
      </p:sp>
      <p:sp>
        <p:nvSpPr>
          <p:cNvPr id="6" name="Rectangle 13"/>
          <p:cNvSpPr>
            <a:spLocks noGrp="1" noChangeArrowheads="1"/>
          </p:cNvSpPr>
          <p:nvPr>
            <p:ph type="sldNum" sz="quarter" idx="12"/>
          </p:nvPr>
        </p:nvSpPr>
        <p:spPr>
          <a:xfrm>
            <a:off x="6781800" y="6324600"/>
            <a:ext cx="1905000" cy="457200"/>
          </a:xfrm>
          <a:prstGeom prst="rect">
            <a:avLst/>
          </a:prstGeom>
          <a:ln/>
        </p:spPr>
        <p:txBody>
          <a:bodyPr/>
          <a:lstStyle>
            <a:lvl1pPr>
              <a:defRPr/>
            </a:lvl1pPr>
          </a:lstStyle>
          <a:p>
            <a:pPr>
              <a:defRPr/>
            </a:pPr>
            <a:fld id="{A386966A-A05F-4375-892D-F4189ABA01A4}"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150938" y="617538"/>
            <a:ext cx="7793037"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182688" y="2017713"/>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45088" y="2017713"/>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1"/>
          <p:cNvSpPr>
            <a:spLocks noGrp="1" noChangeArrowheads="1"/>
          </p:cNvSpPr>
          <p:nvPr>
            <p:ph type="dt" sz="half" idx="10"/>
          </p:nvPr>
        </p:nvSpPr>
        <p:spPr>
          <a:xfrm>
            <a:off x="914400" y="6324600"/>
            <a:ext cx="1905000" cy="457200"/>
          </a:xfrm>
          <a:prstGeom prst="rect">
            <a:avLst/>
          </a:prstGeom>
          <a:ln/>
        </p:spPr>
        <p:txBody>
          <a:bodyPr/>
          <a:lstStyle>
            <a:lvl1pPr>
              <a:defRPr/>
            </a:lvl1pPr>
          </a:lstStyle>
          <a:p>
            <a:pPr>
              <a:defRPr/>
            </a:pPr>
            <a:endParaRPr lang="it-IT"/>
          </a:p>
        </p:txBody>
      </p:sp>
      <p:sp>
        <p:nvSpPr>
          <p:cNvPr id="6" name="Rectangle 12"/>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it-IT"/>
          </a:p>
        </p:txBody>
      </p:sp>
      <p:sp>
        <p:nvSpPr>
          <p:cNvPr id="7" name="Rectangle 13"/>
          <p:cNvSpPr>
            <a:spLocks noGrp="1" noChangeArrowheads="1"/>
          </p:cNvSpPr>
          <p:nvPr>
            <p:ph type="sldNum" sz="quarter" idx="12"/>
          </p:nvPr>
        </p:nvSpPr>
        <p:spPr>
          <a:xfrm>
            <a:off x="6781800" y="6324600"/>
            <a:ext cx="1905000" cy="457200"/>
          </a:xfrm>
          <a:prstGeom prst="rect">
            <a:avLst/>
          </a:prstGeom>
          <a:ln/>
        </p:spPr>
        <p:txBody>
          <a:bodyPr/>
          <a:lstStyle>
            <a:lvl1pPr>
              <a:defRPr/>
            </a:lvl1pPr>
          </a:lstStyle>
          <a:p>
            <a:pPr>
              <a:defRPr/>
            </a:pPr>
            <a:fld id="{EFE2C783-BBC7-4E63-937D-8E6CA0B725FB}"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1"/>
          <p:cNvSpPr>
            <a:spLocks noGrp="1" noChangeArrowheads="1"/>
          </p:cNvSpPr>
          <p:nvPr>
            <p:ph type="dt" sz="half" idx="10"/>
          </p:nvPr>
        </p:nvSpPr>
        <p:spPr>
          <a:xfrm>
            <a:off x="914400" y="6324600"/>
            <a:ext cx="1905000" cy="457200"/>
          </a:xfrm>
          <a:prstGeom prst="rect">
            <a:avLst/>
          </a:prstGeom>
          <a:ln/>
        </p:spPr>
        <p:txBody>
          <a:bodyPr/>
          <a:lstStyle>
            <a:lvl1pPr>
              <a:defRPr/>
            </a:lvl1pPr>
          </a:lstStyle>
          <a:p>
            <a:pPr>
              <a:defRPr/>
            </a:pPr>
            <a:endParaRPr lang="it-IT"/>
          </a:p>
        </p:txBody>
      </p:sp>
      <p:sp>
        <p:nvSpPr>
          <p:cNvPr id="8" name="Rectangle 12"/>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it-IT"/>
          </a:p>
        </p:txBody>
      </p:sp>
      <p:sp>
        <p:nvSpPr>
          <p:cNvPr id="9" name="Rectangle 13"/>
          <p:cNvSpPr>
            <a:spLocks noGrp="1" noChangeArrowheads="1"/>
          </p:cNvSpPr>
          <p:nvPr>
            <p:ph type="sldNum" sz="quarter" idx="12"/>
          </p:nvPr>
        </p:nvSpPr>
        <p:spPr>
          <a:xfrm>
            <a:off x="6781800" y="6324600"/>
            <a:ext cx="1905000" cy="457200"/>
          </a:xfrm>
          <a:prstGeom prst="rect">
            <a:avLst/>
          </a:prstGeom>
          <a:ln/>
        </p:spPr>
        <p:txBody>
          <a:bodyPr/>
          <a:lstStyle>
            <a:lvl1pPr>
              <a:defRPr/>
            </a:lvl1pPr>
          </a:lstStyle>
          <a:p>
            <a:pPr>
              <a:defRPr/>
            </a:pPr>
            <a:fld id="{DF6B55B1-8954-40E6-88FB-1C52D2D4C865}"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150938" y="617538"/>
            <a:ext cx="7793037" cy="1143000"/>
          </a:xfrm>
          <a:prstGeom prst="rect">
            <a:avLst/>
          </a:prstGeom>
        </p:spPr>
        <p:txBody>
          <a:bodyPr/>
          <a:lstStyle/>
          <a:p>
            <a:r>
              <a:rPr lang="it-IT" smtClean="0"/>
              <a:t>Fare clic per modificare lo stile del titolo</a:t>
            </a:r>
            <a:endParaRPr lang="it-IT"/>
          </a:p>
        </p:txBody>
      </p:sp>
      <p:sp>
        <p:nvSpPr>
          <p:cNvPr id="3" name="Rectangle 11"/>
          <p:cNvSpPr>
            <a:spLocks noGrp="1" noChangeArrowheads="1"/>
          </p:cNvSpPr>
          <p:nvPr>
            <p:ph type="dt" sz="half" idx="10"/>
          </p:nvPr>
        </p:nvSpPr>
        <p:spPr>
          <a:xfrm>
            <a:off x="914400" y="6324600"/>
            <a:ext cx="1905000" cy="457200"/>
          </a:xfrm>
          <a:prstGeom prst="rect">
            <a:avLst/>
          </a:prstGeom>
          <a:ln/>
        </p:spPr>
        <p:txBody>
          <a:bodyPr/>
          <a:lstStyle>
            <a:lvl1pPr>
              <a:defRPr/>
            </a:lvl1pPr>
          </a:lstStyle>
          <a:p>
            <a:pPr>
              <a:defRPr/>
            </a:pPr>
            <a:endParaRPr lang="it-IT"/>
          </a:p>
        </p:txBody>
      </p:sp>
      <p:sp>
        <p:nvSpPr>
          <p:cNvPr id="4" name="Rectangle 12"/>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it-IT"/>
          </a:p>
        </p:txBody>
      </p:sp>
      <p:sp>
        <p:nvSpPr>
          <p:cNvPr id="5" name="Rectangle 13"/>
          <p:cNvSpPr>
            <a:spLocks noGrp="1" noChangeArrowheads="1"/>
          </p:cNvSpPr>
          <p:nvPr>
            <p:ph type="sldNum" sz="quarter" idx="12"/>
          </p:nvPr>
        </p:nvSpPr>
        <p:spPr>
          <a:xfrm>
            <a:off x="6781800" y="6324600"/>
            <a:ext cx="1905000" cy="457200"/>
          </a:xfrm>
          <a:prstGeom prst="rect">
            <a:avLst/>
          </a:prstGeom>
          <a:ln/>
        </p:spPr>
        <p:txBody>
          <a:bodyPr/>
          <a:lstStyle>
            <a:lvl1pPr>
              <a:defRPr/>
            </a:lvl1pPr>
          </a:lstStyle>
          <a:p>
            <a:pPr>
              <a:defRPr/>
            </a:pPr>
            <a:fld id="{7C956821-AC39-403C-84A5-2267ED64B3BE}"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914400" y="6324600"/>
            <a:ext cx="1905000" cy="457200"/>
          </a:xfrm>
          <a:prstGeom prst="rect">
            <a:avLst/>
          </a:prstGeom>
          <a:ln/>
        </p:spPr>
        <p:txBody>
          <a:bodyPr/>
          <a:lstStyle>
            <a:lvl1pPr>
              <a:defRPr/>
            </a:lvl1pPr>
          </a:lstStyle>
          <a:p>
            <a:pPr>
              <a:defRPr/>
            </a:pPr>
            <a:endParaRPr lang="it-IT"/>
          </a:p>
        </p:txBody>
      </p:sp>
      <p:sp>
        <p:nvSpPr>
          <p:cNvPr id="3" name="Rectangle 12"/>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it-IT"/>
          </a:p>
        </p:txBody>
      </p:sp>
      <p:sp>
        <p:nvSpPr>
          <p:cNvPr id="4" name="Rectangle 13"/>
          <p:cNvSpPr>
            <a:spLocks noGrp="1" noChangeArrowheads="1"/>
          </p:cNvSpPr>
          <p:nvPr>
            <p:ph type="sldNum" sz="quarter" idx="12"/>
          </p:nvPr>
        </p:nvSpPr>
        <p:spPr>
          <a:xfrm>
            <a:off x="6781800" y="6324600"/>
            <a:ext cx="1905000" cy="457200"/>
          </a:xfrm>
          <a:prstGeom prst="rect">
            <a:avLst/>
          </a:prstGeom>
          <a:ln/>
        </p:spPr>
        <p:txBody>
          <a:bodyPr/>
          <a:lstStyle>
            <a:lvl1pPr>
              <a:defRPr/>
            </a:lvl1pPr>
          </a:lstStyle>
          <a:p>
            <a:pPr>
              <a:defRPr/>
            </a:pPr>
            <a:fld id="{864CA0C1-CA5D-413A-AA6A-C593D2933493}"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1"/>
          <p:cNvSpPr>
            <a:spLocks noGrp="1" noChangeArrowheads="1"/>
          </p:cNvSpPr>
          <p:nvPr>
            <p:ph type="dt" sz="half" idx="10"/>
          </p:nvPr>
        </p:nvSpPr>
        <p:spPr>
          <a:xfrm>
            <a:off x="914400" y="6324600"/>
            <a:ext cx="1905000" cy="457200"/>
          </a:xfrm>
          <a:prstGeom prst="rect">
            <a:avLst/>
          </a:prstGeom>
          <a:ln/>
        </p:spPr>
        <p:txBody>
          <a:bodyPr/>
          <a:lstStyle>
            <a:lvl1pPr>
              <a:defRPr/>
            </a:lvl1pPr>
          </a:lstStyle>
          <a:p>
            <a:pPr>
              <a:defRPr/>
            </a:pPr>
            <a:endParaRPr lang="it-IT"/>
          </a:p>
        </p:txBody>
      </p:sp>
      <p:sp>
        <p:nvSpPr>
          <p:cNvPr id="6" name="Rectangle 12"/>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it-IT"/>
          </a:p>
        </p:txBody>
      </p:sp>
      <p:sp>
        <p:nvSpPr>
          <p:cNvPr id="7" name="Rectangle 13"/>
          <p:cNvSpPr>
            <a:spLocks noGrp="1" noChangeArrowheads="1"/>
          </p:cNvSpPr>
          <p:nvPr>
            <p:ph type="sldNum" sz="quarter" idx="12"/>
          </p:nvPr>
        </p:nvSpPr>
        <p:spPr>
          <a:xfrm>
            <a:off x="6781800" y="6324600"/>
            <a:ext cx="1905000" cy="457200"/>
          </a:xfrm>
          <a:prstGeom prst="rect">
            <a:avLst/>
          </a:prstGeom>
          <a:ln/>
        </p:spPr>
        <p:txBody>
          <a:bodyPr/>
          <a:lstStyle>
            <a:lvl1pPr>
              <a:defRPr/>
            </a:lvl1pPr>
          </a:lstStyle>
          <a:p>
            <a:pPr>
              <a:defRPr/>
            </a:pPr>
            <a:fld id="{6F44793D-88D9-4285-9BC7-88B49B43A7B5}"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1"/>
          <p:cNvSpPr>
            <a:spLocks noGrp="1" noChangeArrowheads="1"/>
          </p:cNvSpPr>
          <p:nvPr>
            <p:ph type="dt" sz="half" idx="10"/>
          </p:nvPr>
        </p:nvSpPr>
        <p:spPr>
          <a:xfrm>
            <a:off x="914400" y="6324600"/>
            <a:ext cx="1905000" cy="457200"/>
          </a:xfrm>
          <a:prstGeom prst="rect">
            <a:avLst/>
          </a:prstGeom>
          <a:ln/>
        </p:spPr>
        <p:txBody>
          <a:bodyPr/>
          <a:lstStyle>
            <a:lvl1pPr>
              <a:defRPr/>
            </a:lvl1pPr>
          </a:lstStyle>
          <a:p>
            <a:pPr>
              <a:defRPr/>
            </a:pPr>
            <a:endParaRPr lang="it-IT"/>
          </a:p>
        </p:txBody>
      </p:sp>
      <p:sp>
        <p:nvSpPr>
          <p:cNvPr id="6" name="Rectangle 12"/>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it-IT"/>
          </a:p>
        </p:txBody>
      </p:sp>
      <p:sp>
        <p:nvSpPr>
          <p:cNvPr id="7" name="Rectangle 13"/>
          <p:cNvSpPr>
            <a:spLocks noGrp="1" noChangeArrowheads="1"/>
          </p:cNvSpPr>
          <p:nvPr>
            <p:ph type="sldNum" sz="quarter" idx="12"/>
          </p:nvPr>
        </p:nvSpPr>
        <p:spPr>
          <a:xfrm>
            <a:off x="6781800" y="6324600"/>
            <a:ext cx="1905000" cy="457200"/>
          </a:xfrm>
          <a:prstGeom prst="rect">
            <a:avLst/>
          </a:prstGeom>
          <a:ln/>
        </p:spPr>
        <p:txBody>
          <a:bodyPr/>
          <a:lstStyle>
            <a:lvl1pPr>
              <a:defRPr/>
            </a:lvl1pPr>
          </a:lstStyle>
          <a:p>
            <a:pPr>
              <a:defRPr/>
            </a:pPr>
            <a:fld id="{8501E21B-321C-4D98-8E2D-285D1394002F}"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
          <p:cNvSpPr>
            <a:spLocks/>
          </p:cNvSpPr>
          <p:nvPr/>
        </p:nvSpPr>
        <p:spPr bwMode="auto">
          <a:xfrm>
            <a:off x="0" y="6273800"/>
            <a:ext cx="9144000" cy="596900"/>
          </a:xfrm>
          <a:prstGeom prst="rect">
            <a:avLst/>
          </a:prstGeom>
          <a:solidFill>
            <a:srgbClr val="003F6F"/>
          </a:solidFill>
          <a:ln w="9525">
            <a:solidFill>
              <a:schemeClr val="tx1"/>
            </a:solidFill>
            <a:round/>
            <a:headEnd/>
            <a:tailEnd/>
          </a:ln>
        </p:spPr>
        <p:txBody>
          <a:bodyPr lIns="0" tIns="0" rIns="0" bIns="0"/>
          <a:lstStyle/>
          <a:p>
            <a:endParaRPr lang="it-IT" altLang="it-IT"/>
          </a:p>
        </p:txBody>
      </p:sp>
      <p:sp>
        <p:nvSpPr>
          <p:cNvPr id="19" name="Text Box 2"/>
          <p:cNvSpPr txBox="1">
            <a:spLocks noChangeArrowheads="1"/>
          </p:cNvSpPr>
          <p:nvPr/>
        </p:nvSpPr>
        <p:spPr bwMode="auto">
          <a:xfrm>
            <a:off x="8391525" y="6372225"/>
            <a:ext cx="33496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eaLnBrk="0" hangingPunct="0">
              <a:defRPr sz="2400">
                <a:solidFill>
                  <a:srgbClr val="000000"/>
                </a:solidFill>
                <a:latin typeface="Arial" pitchFamily="34" charset="0"/>
                <a:ea typeface="ヒラギノ角ゴ ProN W3" pitchFamily="1" charset="-128"/>
                <a:sym typeface="Arial" pitchFamily="34" charset="0"/>
              </a:defRPr>
            </a:lvl1pPr>
            <a:lvl2pPr marL="742950" indent="-285750" eaLnBrk="0" hangingPunct="0">
              <a:defRPr sz="2400">
                <a:solidFill>
                  <a:srgbClr val="000000"/>
                </a:solidFill>
                <a:latin typeface="Arial" pitchFamily="34" charset="0"/>
                <a:ea typeface="ヒラギノ角ゴ ProN W3" pitchFamily="1" charset="-128"/>
                <a:sym typeface="Arial" pitchFamily="34" charset="0"/>
              </a:defRPr>
            </a:lvl2pPr>
            <a:lvl3pPr marL="1143000" indent="-228600" eaLnBrk="0" hangingPunct="0">
              <a:defRPr sz="2400">
                <a:solidFill>
                  <a:srgbClr val="000000"/>
                </a:solidFill>
                <a:latin typeface="Arial" pitchFamily="34" charset="0"/>
                <a:ea typeface="ヒラギノ角ゴ ProN W3" pitchFamily="1" charset="-128"/>
                <a:sym typeface="Arial" pitchFamily="34" charset="0"/>
              </a:defRPr>
            </a:lvl3pPr>
            <a:lvl4pPr marL="1600200" indent="-228600" eaLnBrk="0" hangingPunct="0">
              <a:defRPr sz="2400">
                <a:solidFill>
                  <a:srgbClr val="000000"/>
                </a:solidFill>
                <a:latin typeface="Arial" pitchFamily="34" charset="0"/>
                <a:ea typeface="ヒラギノ角ゴ ProN W3" pitchFamily="1" charset="-128"/>
                <a:sym typeface="Arial" pitchFamily="34" charset="0"/>
              </a:defRPr>
            </a:lvl4pPr>
            <a:lvl5pPr marL="2057400" indent="-228600" eaLnBrk="0" hangingPunct="0">
              <a:defRPr sz="2400">
                <a:solidFill>
                  <a:srgbClr val="000000"/>
                </a:solidFill>
                <a:latin typeface="Arial" pitchFamily="34" charset="0"/>
                <a:ea typeface="ヒラギノ角ゴ ProN W3" pitchFamily="1"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pitchFamily="1"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pitchFamily="1"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pitchFamily="1"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pitchFamily="1" charset="-128"/>
                <a:sym typeface="Arial" pitchFamily="34" charset="0"/>
              </a:defRPr>
            </a:lvl9pPr>
          </a:lstStyle>
          <a:p>
            <a:pPr algn="ctr" eaLnBrk="1" hangingPunct="1">
              <a:defRPr/>
            </a:pPr>
            <a:fld id="{CF927FFD-8F22-4672-B200-C27CC4BBF769}" type="slidenum">
              <a:rPr lang="en-US" sz="1400" smtClean="0">
                <a:solidFill>
                  <a:srgbClr val="FFFFFF"/>
                </a:solidFill>
                <a:ea typeface="MS PGothic" pitchFamily="34" charset="-128"/>
              </a:rPr>
              <a:pPr algn="ctr" eaLnBrk="1" hangingPunct="1">
                <a:defRPr/>
              </a:pPr>
              <a:t>‹N›</a:t>
            </a:fld>
            <a:endParaRPr lang="en-US" sz="1400" smtClean="0">
              <a:solidFill>
                <a:srgbClr val="FFFFFF"/>
              </a:solidFill>
              <a:ea typeface="MS PGothic" pitchFamily="34" charset="-128"/>
            </a:endParaRPr>
          </a:p>
        </p:txBody>
      </p:sp>
      <p:pic>
        <p:nvPicPr>
          <p:cNvPr id="20" name="Picture 3"/>
          <p:cNvPicPr>
            <a:picLocks noChangeAspect="1" noChangeArrowheads="1"/>
          </p:cNvPicPr>
          <p:nvPr/>
        </p:nvPicPr>
        <p:blipFill>
          <a:blip r:embed="rId14" cstate="print"/>
          <a:srcRect/>
          <a:stretch>
            <a:fillRect/>
          </a:stretch>
        </p:blipFill>
        <p:spPr bwMode="auto">
          <a:xfrm>
            <a:off x="0" y="0"/>
            <a:ext cx="895350" cy="1638300"/>
          </a:xfrm>
          <a:prstGeom prst="rect">
            <a:avLst/>
          </a:prstGeom>
          <a:noFill/>
          <a:ln w="9525">
            <a:noFill/>
            <a:round/>
            <a:headEnd/>
            <a:tailEnd/>
          </a:ln>
        </p:spPr>
      </p:pic>
      <p:sp>
        <p:nvSpPr>
          <p:cNvPr id="21" name="Rectangle 4"/>
          <p:cNvSpPr>
            <a:spLocks/>
          </p:cNvSpPr>
          <p:nvPr/>
        </p:nvSpPr>
        <p:spPr bwMode="auto">
          <a:xfrm>
            <a:off x="406400" y="6375400"/>
            <a:ext cx="927100" cy="279400"/>
          </a:xfrm>
          <a:prstGeom prst="rect">
            <a:avLst/>
          </a:prstGeom>
          <a:noFill/>
          <a:ln w="12700">
            <a:noFill/>
            <a:miter lim="800000"/>
            <a:headEnd/>
            <a:tailEnd/>
          </a:ln>
        </p:spPr>
        <p:txBody>
          <a:bodyPr wrap="none" lIns="0" tIns="0" rIns="40639" bIns="0">
            <a:spAutoFit/>
          </a:bodyPr>
          <a:lstStyle/>
          <a:p>
            <a:r>
              <a:rPr lang="en-US" altLang="it-IT" sz="2000">
                <a:solidFill>
                  <a:srgbClr val="FFFFFF"/>
                </a:solidFill>
                <a:latin typeface="Futura Book 2" charset="0"/>
                <a:ea typeface="MS PGothic" pitchFamily="34" charset="-128"/>
                <a:sym typeface="Futura Book 2" charset="0"/>
              </a:rPr>
              <a:t>unipv.eu</a:t>
            </a:r>
          </a:p>
        </p:txBody>
      </p:sp>
    </p:spTree>
  </p:cSld>
  <p:clrMap bg1="lt1" tx1="dk1" bg2="lt2" tx2="dk2" accent1="accent1" accent2="accent2" accent3="accent3" accent4="accent4" accent5="accent5" accent6="accent6" hlink="hlink" folHlink="folHlink"/>
  <p:sldLayoutIdLst>
    <p:sldLayoutId id="2147483708"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94668" y="1844824"/>
            <a:ext cx="7764066" cy="4339650"/>
          </a:xfrm>
          <a:prstGeom prst="rect">
            <a:avLst/>
          </a:prstGeom>
        </p:spPr>
        <p:txBody>
          <a:bodyPr wrap="square">
            <a:spAutoFit/>
          </a:bodyPr>
          <a:lstStyle/>
          <a:p>
            <a:pPr algn="r"/>
            <a:r>
              <a:rPr lang="it-IT" sz="4000" b="1" dirty="0" smtClean="0"/>
              <a:t>Il bilancio unico e la contabilità privatistica</a:t>
            </a:r>
            <a:r>
              <a:rPr lang="en-US" sz="4000" dirty="0">
                <a:solidFill>
                  <a:srgbClr val="003F6F"/>
                </a:solidFill>
                <a:ea typeface="Tahoma" pitchFamily="34" charset="0"/>
                <a:cs typeface="Tahoma" pitchFamily="34" charset="0"/>
              </a:rPr>
              <a:t/>
            </a:r>
            <a:br>
              <a:rPr lang="en-US" sz="4000" dirty="0">
                <a:solidFill>
                  <a:srgbClr val="003F6F"/>
                </a:solidFill>
                <a:ea typeface="Tahoma" pitchFamily="34" charset="0"/>
                <a:cs typeface="Tahoma" pitchFamily="34" charset="0"/>
              </a:rPr>
            </a:br>
            <a:endParaRPr lang="en-US" sz="4000" dirty="0" smtClean="0">
              <a:solidFill>
                <a:srgbClr val="003F6F"/>
              </a:solidFill>
              <a:ea typeface="Tahoma" pitchFamily="34" charset="0"/>
              <a:cs typeface="Tahoma" pitchFamily="34" charset="0"/>
            </a:endParaRPr>
          </a:p>
          <a:p>
            <a:pPr algn="r"/>
            <a:endParaRPr lang="en-US" sz="4000" dirty="0" smtClean="0">
              <a:solidFill>
                <a:srgbClr val="003F6F"/>
              </a:solidFill>
              <a:latin typeface="Arial Rounded MT Bold" pitchFamily="34" charset="0"/>
            </a:endParaRPr>
          </a:p>
          <a:p>
            <a:pPr algn="r"/>
            <a:endParaRPr lang="en-US" sz="4000" dirty="0">
              <a:solidFill>
                <a:srgbClr val="003F6F"/>
              </a:solidFill>
              <a:latin typeface="Arial Rounded MT Bold" pitchFamily="34" charset="0"/>
            </a:endParaRPr>
          </a:p>
          <a:p>
            <a:pPr algn="r"/>
            <a:r>
              <a:rPr lang="en-US" sz="3200" i="1" dirty="0" smtClean="0">
                <a:solidFill>
                  <a:srgbClr val="003F6F"/>
                </a:solidFill>
                <a:effectLst>
                  <a:outerShdw blurRad="38100" dist="38100" dir="2700000" algn="tl">
                    <a:srgbClr val="000000">
                      <a:alpha val="43137"/>
                    </a:srgbClr>
                  </a:outerShdw>
                </a:effectLst>
                <a:latin typeface="Arial Rounded MT Bold" pitchFamily="34" charset="0"/>
              </a:rPr>
              <a:t>Emma </a:t>
            </a:r>
            <a:r>
              <a:rPr lang="en-US" sz="3200" i="1" dirty="0" err="1" smtClean="0">
                <a:solidFill>
                  <a:srgbClr val="003F6F"/>
                </a:solidFill>
                <a:effectLst>
                  <a:outerShdw blurRad="38100" dist="38100" dir="2700000" algn="tl">
                    <a:srgbClr val="000000">
                      <a:alpha val="43137"/>
                    </a:srgbClr>
                  </a:outerShdw>
                </a:effectLst>
                <a:latin typeface="Arial Rounded MT Bold" pitchFamily="34" charset="0"/>
              </a:rPr>
              <a:t>Varasio</a:t>
            </a:r>
            <a:endParaRPr lang="en-US" sz="3200" i="1" dirty="0" smtClean="0">
              <a:solidFill>
                <a:srgbClr val="003F6F"/>
              </a:solidFill>
              <a:effectLst>
                <a:outerShdw blurRad="38100" dist="38100" dir="2700000" algn="tl">
                  <a:srgbClr val="000000">
                    <a:alpha val="43137"/>
                  </a:srgbClr>
                </a:outerShdw>
              </a:effectLst>
              <a:latin typeface="Arial Rounded MT Bold" pitchFamily="34" charset="0"/>
            </a:endParaRPr>
          </a:p>
          <a:p>
            <a:pPr algn="r"/>
            <a:r>
              <a:rPr lang="it-IT" sz="2000" i="1" dirty="0" smtClean="0">
                <a:solidFill>
                  <a:srgbClr val="003F6F"/>
                </a:solidFill>
                <a:effectLst>
                  <a:outerShdw blurRad="38100" dist="38100" dir="2700000" algn="tl">
                    <a:srgbClr val="000000">
                      <a:alpha val="43137"/>
                    </a:srgbClr>
                  </a:outerShdw>
                </a:effectLst>
                <a:latin typeface="Arial Rounded MT Bold" pitchFamily="34" charset="0"/>
              </a:rPr>
              <a:t>Dalla Legge 240 alla "nuova" Università</a:t>
            </a:r>
          </a:p>
          <a:p>
            <a:pPr algn="r"/>
            <a:r>
              <a:rPr lang="en-US" sz="2000" i="1" dirty="0" err="1" smtClean="0">
                <a:solidFill>
                  <a:srgbClr val="003F6F"/>
                </a:solidFill>
                <a:effectLst>
                  <a:outerShdw blurRad="38100" dist="38100" dir="2700000" algn="tl">
                    <a:srgbClr val="000000">
                      <a:alpha val="43137"/>
                    </a:srgbClr>
                  </a:outerShdw>
                </a:effectLst>
                <a:latin typeface="Arial Rounded MT Bold" pitchFamily="34" charset="0"/>
              </a:rPr>
              <a:t>Desenzano</a:t>
            </a:r>
            <a:r>
              <a:rPr lang="en-US" sz="2000" i="1" dirty="0" smtClean="0">
                <a:solidFill>
                  <a:srgbClr val="003F6F"/>
                </a:solidFill>
                <a:effectLst>
                  <a:outerShdw blurRad="38100" dist="38100" dir="2700000" algn="tl">
                    <a:srgbClr val="000000">
                      <a:alpha val="43137"/>
                    </a:srgbClr>
                  </a:outerShdw>
                </a:effectLst>
                <a:latin typeface="Arial Rounded MT Bold" pitchFamily="34" charset="0"/>
              </a:rPr>
              <a:t> del Garda, 17-19 </a:t>
            </a:r>
            <a:r>
              <a:rPr lang="en-US" sz="2000" i="1" dirty="0" err="1" smtClean="0">
                <a:solidFill>
                  <a:srgbClr val="003F6F"/>
                </a:solidFill>
                <a:effectLst>
                  <a:outerShdw blurRad="38100" dist="38100" dir="2700000" algn="tl">
                    <a:srgbClr val="000000">
                      <a:alpha val="43137"/>
                    </a:srgbClr>
                  </a:outerShdw>
                </a:effectLst>
                <a:latin typeface="Arial Rounded MT Bold" pitchFamily="34" charset="0"/>
              </a:rPr>
              <a:t>settembre</a:t>
            </a:r>
            <a:r>
              <a:rPr lang="en-US" sz="2000" i="1" dirty="0" smtClean="0">
                <a:solidFill>
                  <a:srgbClr val="003F6F"/>
                </a:solidFill>
                <a:effectLst>
                  <a:outerShdw blurRad="38100" dist="38100" dir="2700000" algn="tl">
                    <a:srgbClr val="000000">
                      <a:alpha val="43137"/>
                    </a:srgbClr>
                  </a:outerShdw>
                </a:effectLst>
                <a:latin typeface="Arial Rounded MT Bold" pitchFamily="34" charset="0"/>
              </a:rPr>
              <a:t>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5"/>
          <p:cNvSpPr txBox="1">
            <a:spLocks noChangeArrowheads="1"/>
          </p:cNvSpPr>
          <p:nvPr/>
        </p:nvSpPr>
        <p:spPr bwMode="auto">
          <a:xfrm>
            <a:off x="683568" y="1412776"/>
            <a:ext cx="8433692" cy="4801314"/>
          </a:xfrm>
          <a:prstGeom prst="rect">
            <a:avLst/>
          </a:prstGeom>
          <a:noFill/>
          <a:ln w="9525">
            <a:noFill/>
            <a:miter lim="800000"/>
            <a:headEnd/>
            <a:tailEnd/>
          </a:ln>
        </p:spPr>
        <p:txBody>
          <a:bodyPr wrap="square">
            <a:spAutoFit/>
          </a:bodyPr>
          <a:lstStyle/>
          <a:p>
            <a:pPr>
              <a:spcBef>
                <a:spcPct val="50000"/>
              </a:spcBef>
            </a:pPr>
            <a:r>
              <a:rPr lang="it-IT" sz="2200" dirty="0" smtClean="0">
                <a:latin typeface="+mn-lt"/>
              </a:rPr>
              <a:t>“La contabilità economica consente di dare trasparenza di comunicazione ai cittadini sulle risorse acquisite e sul loro impiego rispetto al soddisfacimento dei bisogni pubblici” </a:t>
            </a:r>
          </a:p>
          <a:p>
            <a:r>
              <a:rPr lang="it-IT" sz="1400" dirty="0" smtClean="0">
                <a:latin typeface="+mn-lt"/>
              </a:rPr>
              <a:t>(Fabrizio </a:t>
            </a:r>
            <a:r>
              <a:rPr lang="it-IT" sz="1400" dirty="0" err="1" smtClean="0">
                <a:latin typeface="+mn-lt"/>
              </a:rPr>
              <a:t>Pezzani</a:t>
            </a:r>
            <a:r>
              <a:rPr lang="it-IT" sz="1400" dirty="0" smtClean="0">
                <a:latin typeface="+mn-lt"/>
              </a:rPr>
              <a:t>, Azienda Pubblica, 4/2005)</a:t>
            </a:r>
          </a:p>
          <a:p>
            <a:pPr>
              <a:spcBef>
                <a:spcPct val="50000"/>
              </a:spcBef>
            </a:pPr>
            <a:r>
              <a:rPr lang="it-IT" sz="2200" dirty="0" smtClean="0">
                <a:latin typeface="+mn-lt"/>
              </a:rPr>
              <a:t>“La contabilità finanziaria ha il limite della rilevazione semplice, che non permette di dare giudizi sulla natura sostanziale delle operazioni, di valutare quindi rimanenze, ammortamento reddituale, accantonamenti per spese future e qualunque interdipendenza temporale dei processi” </a:t>
            </a:r>
          </a:p>
          <a:p>
            <a:r>
              <a:rPr lang="it-IT" sz="1400" i="1" dirty="0" smtClean="0">
                <a:latin typeface="+mn-lt"/>
              </a:rPr>
              <a:t>(E. </a:t>
            </a:r>
            <a:r>
              <a:rPr lang="it-IT" sz="1400" i="1" dirty="0" err="1" smtClean="0">
                <a:latin typeface="+mn-lt"/>
              </a:rPr>
              <a:t>Borgonovi</a:t>
            </a:r>
            <a:r>
              <a:rPr lang="it-IT" sz="1400" i="1" dirty="0" smtClean="0">
                <a:latin typeface="+mn-lt"/>
              </a:rPr>
              <a:t> 1996, Principi e sistemi aziendali per le amministrazioni pubbliche, Milano, EGEA). </a:t>
            </a:r>
            <a:endParaRPr lang="it-IT" sz="1400" dirty="0" smtClean="0">
              <a:latin typeface="+mn-lt"/>
            </a:endParaRPr>
          </a:p>
          <a:p>
            <a:pPr>
              <a:spcBef>
                <a:spcPct val="50000"/>
              </a:spcBef>
            </a:pPr>
            <a:r>
              <a:rPr lang="it-IT" sz="2200" dirty="0" smtClean="0">
                <a:latin typeface="+mn-lt"/>
              </a:rPr>
              <a:t>“Se al concetto di spesa si sostituisce il concetto di costo, si ha il pregio di quantificare le risorse assorbite dalle varie attività e dunque conoscere la reale destinazione delle energie impiegate” </a:t>
            </a:r>
          </a:p>
          <a:p>
            <a:r>
              <a:rPr lang="it-IT" sz="1400" i="1" dirty="0" smtClean="0">
                <a:latin typeface="+mn-lt"/>
              </a:rPr>
              <a:t>(L. </a:t>
            </a:r>
            <a:r>
              <a:rPr lang="it-IT" sz="1400" i="1" dirty="0" err="1" smtClean="0">
                <a:latin typeface="+mn-lt"/>
              </a:rPr>
              <a:t>Fici</a:t>
            </a:r>
            <a:r>
              <a:rPr lang="it-IT" sz="1400" i="1" dirty="0" smtClean="0">
                <a:latin typeface="+mn-lt"/>
              </a:rPr>
              <a:t> 2001, Il controllo di gestione negli Atenei, Milano, Franco Angeli)</a:t>
            </a:r>
            <a:endParaRPr lang="it-IT" sz="1400" i="1" dirty="0">
              <a:latin typeface="+mn-lt"/>
            </a:endParaRPr>
          </a:p>
        </p:txBody>
      </p:sp>
      <p:sp>
        <p:nvSpPr>
          <p:cNvPr id="6" name="Titolo 1"/>
          <p:cNvSpPr txBox="1">
            <a:spLocks/>
          </p:cNvSpPr>
          <p:nvPr/>
        </p:nvSpPr>
        <p:spPr>
          <a:xfrm>
            <a:off x="899592" y="260648"/>
            <a:ext cx="8244408" cy="461665"/>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Perché la contabilità economico-patrimoniale? (3)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0"/>
            <a:ext cx="9144000" cy="65467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 y="0"/>
            <a:ext cx="914400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928670"/>
            <a:ext cx="9144000" cy="3600986"/>
          </a:xfrm>
          <a:prstGeom prst="rect">
            <a:avLst/>
          </a:prstGeom>
          <a:noFill/>
        </p:spPr>
        <p:txBody>
          <a:bodyPr wrap="square" rtlCol="0">
            <a:spAutoFit/>
          </a:bodyPr>
          <a:lstStyle/>
          <a:p>
            <a:pPr algn="ctr"/>
            <a:endParaRPr lang="it-IT" sz="1800" b="1" dirty="0" smtClean="0"/>
          </a:p>
          <a:p>
            <a:pPr algn="ctr"/>
            <a:endParaRPr lang="it-IT" sz="1800" b="1" dirty="0" smtClean="0"/>
          </a:p>
          <a:p>
            <a:pPr algn="ctr"/>
            <a:endParaRPr lang="it-IT" sz="1800" b="1" dirty="0" smtClean="0"/>
          </a:p>
          <a:p>
            <a:pPr algn="ctr"/>
            <a:endParaRPr lang="it-IT" sz="1800" b="1" dirty="0" smtClean="0"/>
          </a:p>
          <a:p>
            <a:pPr algn="ctr"/>
            <a:endParaRPr lang="it-IT" sz="1800" b="1" dirty="0" smtClean="0"/>
          </a:p>
          <a:p>
            <a:pPr algn="ctr"/>
            <a:endParaRPr lang="it-IT" sz="1800" b="1" dirty="0" smtClean="0"/>
          </a:p>
          <a:p>
            <a:pPr algn="ctr"/>
            <a:endParaRPr lang="it-IT" sz="1800" b="1" dirty="0" smtClean="0"/>
          </a:p>
          <a:p>
            <a:pPr algn="ctr"/>
            <a:endParaRPr lang="it-IT" sz="1800" b="1" dirty="0" smtClean="0"/>
          </a:p>
          <a:p>
            <a:endParaRPr lang="it-IT" sz="1200" dirty="0" smtClean="0"/>
          </a:p>
          <a:p>
            <a:endParaRPr lang="it-IT" sz="1200" dirty="0" smtClean="0"/>
          </a:p>
          <a:p>
            <a:endParaRPr lang="it-IT" sz="1200" dirty="0" smtClean="0"/>
          </a:p>
          <a:p>
            <a:endParaRPr lang="it-IT" sz="1200" dirty="0" smtClean="0"/>
          </a:p>
          <a:p>
            <a:pPr algn="r">
              <a:tabLst>
                <a:tab pos="6005513" algn="l"/>
              </a:tabLst>
            </a:pPr>
            <a:r>
              <a:rPr lang="it-IT" sz="1200" b="1" dirty="0" smtClean="0"/>
              <a:t>	</a:t>
            </a:r>
            <a:endParaRPr lang="it-IT" sz="1800" b="1" dirty="0" smtClean="0"/>
          </a:p>
          <a:p>
            <a:endParaRPr lang="it-IT" sz="1200" b="1" dirty="0" smtClean="0"/>
          </a:p>
          <a:p>
            <a:pPr algn="just"/>
            <a:endParaRPr lang="it-IT" sz="1200" dirty="0" smtClean="0"/>
          </a:p>
        </p:txBody>
      </p:sp>
      <p:sp>
        <p:nvSpPr>
          <p:cNvPr id="15" name="Rettangolo 14"/>
          <p:cNvSpPr/>
          <p:nvPr/>
        </p:nvSpPr>
        <p:spPr>
          <a:xfrm>
            <a:off x="5500694" y="4357695"/>
            <a:ext cx="3643306" cy="1846659"/>
          </a:xfrm>
          <a:prstGeom prst="rect">
            <a:avLst/>
          </a:prstGeom>
        </p:spPr>
        <p:txBody>
          <a:bodyPr wrap="square">
            <a:spAutoFit/>
          </a:bodyPr>
          <a:lstStyle/>
          <a:p>
            <a:r>
              <a:rPr lang="it-IT" b="1" dirty="0" smtClean="0"/>
              <a:t>AIDEA Accademia Italiana di Economia Aziendale  </a:t>
            </a:r>
            <a:r>
              <a:rPr lang="it-IT" sz="1400" dirty="0" smtClean="0"/>
              <a:t>http://www.accademiaaidea.it/</a:t>
            </a:r>
            <a:r>
              <a:rPr lang="it-IT" sz="1400" dirty="0" err="1" smtClean="0"/>
              <a:t>oped</a:t>
            </a:r>
            <a:r>
              <a:rPr lang="it-IT" sz="1400" dirty="0" smtClean="0"/>
              <a:t>/</a:t>
            </a:r>
            <a:r>
              <a:rPr lang="it-IT" sz="1400" dirty="0" err="1" smtClean="0"/>
              <a:t>in-periodo-di-bilancio-luniversita-ed-il-bilancio-di-esercizio</a:t>
            </a:r>
            <a:endParaRPr lang="it-IT" sz="1400" dirty="0"/>
          </a:p>
        </p:txBody>
      </p:sp>
      <p:sp>
        <p:nvSpPr>
          <p:cNvPr id="16" name="CasellaDiTesto 15"/>
          <p:cNvSpPr txBox="1"/>
          <p:nvPr/>
        </p:nvSpPr>
        <p:spPr>
          <a:xfrm>
            <a:off x="357158" y="1214422"/>
            <a:ext cx="5000660" cy="1384995"/>
          </a:xfrm>
          <a:prstGeom prst="rect">
            <a:avLst/>
          </a:prstGeom>
          <a:noFill/>
        </p:spPr>
        <p:txBody>
          <a:bodyPr wrap="square" rtlCol="0">
            <a:spAutoFit/>
          </a:bodyPr>
          <a:lstStyle/>
          <a:p>
            <a:pPr algn="ctr"/>
            <a:r>
              <a:rPr lang="it-IT" sz="2800" b="1" dirty="0" smtClean="0"/>
              <a:t>Giudizio positivo sul disegno del processo di innovazione universitario </a:t>
            </a:r>
          </a:p>
        </p:txBody>
      </p:sp>
      <p:pic>
        <p:nvPicPr>
          <p:cNvPr id="2051" name="Picture 3"/>
          <p:cNvPicPr>
            <a:picLocks noChangeAspect="1" noChangeArrowheads="1"/>
          </p:cNvPicPr>
          <p:nvPr/>
        </p:nvPicPr>
        <p:blipFill>
          <a:blip r:embed="rId3" cstate="print"/>
          <a:srcRect/>
          <a:stretch>
            <a:fillRect/>
          </a:stretch>
        </p:blipFill>
        <p:spPr bwMode="auto">
          <a:xfrm>
            <a:off x="5357818" y="714356"/>
            <a:ext cx="3786214" cy="3571900"/>
          </a:xfrm>
          <a:prstGeom prst="rect">
            <a:avLst/>
          </a:prstGeom>
          <a:noFill/>
          <a:ln w="9525">
            <a:noFill/>
            <a:miter lim="800000"/>
            <a:headEnd/>
            <a:tailEnd/>
          </a:ln>
          <a:effectLst/>
        </p:spPr>
      </p:pic>
      <p:sp>
        <p:nvSpPr>
          <p:cNvPr id="17" name="Freccia in giù 16"/>
          <p:cNvSpPr/>
          <p:nvPr/>
        </p:nvSpPr>
        <p:spPr bwMode="auto">
          <a:xfrm>
            <a:off x="2417460" y="2571744"/>
            <a:ext cx="714380" cy="571504"/>
          </a:xfrm>
          <a:prstGeom prst="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ahoma" pitchFamily="34" charset="0"/>
            </a:endParaRPr>
          </a:p>
        </p:txBody>
      </p:sp>
      <p:sp>
        <p:nvSpPr>
          <p:cNvPr id="9" name="Titolo 1"/>
          <p:cNvSpPr txBox="1">
            <a:spLocks/>
          </p:cNvSpPr>
          <p:nvPr/>
        </p:nvSpPr>
        <p:spPr>
          <a:xfrm>
            <a:off x="899592" y="260648"/>
            <a:ext cx="8244408" cy="461665"/>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Quali regole, quali prospettive? Il dubbio ci assale</a:t>
            </a:r>
          </a:p>
        </p:txBody>
      </p:sp>
      <p:sp>
        <p:nvSpPr>
          <p:cNvPr id="14" name="CasellaDiTesto 13"/>
          <p:cNvSpPr txBox="1"/>
          <p:nvPr/>
        </p:nvSpPr>
        <p:spPr>
          <a:xfrm>
            <a:off x="7948" y="3165063"/>
            <a:ext cx="5572164" cy="3216265"/>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 h="6">
                <a:moveTo>
                  <a:pt x="1" y="0"/>
                </a:moveTo>
                <a:lnTo>
                  <a:pt x="6" y="0"/>
                </a:lnTo>
                <a:cubicBezTo>
                  <a:pt x="5" y="0"/>
                  <a:pt x="5" y="1"/>
                  <a:pt x="5" y="3"/>
                </a:cubicBezTo>
                <a:cubicBezTo>
                  <a:pt x="5" y="5"/>
                  <a:pt x="5" y="6"/>
                  <a:pt x="6" y="6"/>
                </a:cubicBezTo>
                <a:lnTo>
                  <a:pt x="1" y="6"/>
                </a:lnTo>
                <a:cubicBezTo>
                  <a:pt x="1" y="6"/>
                  <a:pt x="0" y="5"/>
                  <a:pt x="0" y="4"/>
                </a:cubicBezTo>
                <a:lnTo>
                  <a:pt x="0" y="3"/>
                </a:lnTo>
                <a:cubicBezTo>
                  <a:pt x="0" y="2"/>
                  <a:pt x="1" y="1"/>
                  <a:pt x="1" y="1"/>
                </a:cubicBezTo>
                <a:lnTo>
                  <a:pt x="1" y="0"/>
                </a:lnTo>
                <a:close/>
              </a:path>
            </a:pathLst>
          </a:custGeom>
          <a:noFill/>
        </p:spPr>
        <p:txBody>
          <a:bodyPr wrap="square" rtlCol="0">
            <a:spAutoFit/>
          </a:bodyPr>
          <a:lstStyle/>
          <a:p>
            <a:r>
              <a:rPr lang="it-IT" sz="1900" b="1" dirty="0" smtClean="0"/>
              <a:t>La distribuzione di risorse sempre più scarse viene agganciata alle performance ricercando una positiva correlazione alla programmazione strategica ed operativa di ateneo e prevedendo una puntuale determinazione del patrimonio disponibile, il monitoraggio della gestione in termini economici, finanziari e patrimoniali per misurarne efficienza e i risultati           </a:t>
            </a:r>
            <a:r>
              <a:rPr lang="it-IT" sz="3200" b="1" dirty="0" err="1" smtClean="0"/>
              <a:t>ma…</a:t>
            </a:r>
            <a:endParaRPr lang="it-IT" sz="3200"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99592" y="980728"/>
            <a:ext cx="7920880" cy="5719514"/>
          </a:xfrm>
          <a:prstGeom prst="rect">
            <a:avLst/>
          </a:prstGeom>
          <a:noFill/>
        </p:spPr>
        <p:txBody>
          <a:bodyPr wrap="square" rtlCol="0">
            <a:spAutoFit/>
          </a:bodyPr>
          <a:lstStyle/>
          <a:p>
            <a:pPr algn="just">
              <a:spcAft>
                <a:spcPts val="1000"/>
              </a:spcAft>
            </a:pPr>
            <a:r>
              <a:rPr lang="it-IT" sz="2000" dirty="0" smtClean="0"/>
              <a:t>Regole ancora non deliberate creano incertezza e demotivazione e rendono meno credibile il progetto sostanziale dell’innovazione e della sua verificabilità in futuro.</a:t>
            </a:r>
          </a:p>
          <a:p>
            <a:pPr>
              <a:spcAft>
                <a:spcPts val="1000"/>
              </a:spcAft>
            </a:pPr>
            <a:r>
              <a:rPr lang="it-IT" sz="2000" dirty="0" smtClean="0"/>
              <a:t>Esperti di contabilità e bilanci rilevano che nella teoria e nella prassi delle aziende che adottano il sistema di contabilità economico-patrimoniale i criteri e i concetti sono da sempre chiari ed efficaci, mentre nel contesto delle Università sono stati rivisitati con contenuti discutibili, non coerenti con le teorie riconosciute in tutte il mondo, e non adeguati a qualificare il loro futuro impiego nelle Università. </a:t>
            </a:r>
          </a:p>
          <a:p>
            <a:pPr>
              <a:spcAft>
                <a:spcPts val="600"/>
              </a:spcAft>
            </a:pPr>
            <a:r>
              <a:rPr lang="it-IT" sz="2000" dirty="0" smtClean="0"/>
              <a:t>Ma siamo proprio sicuri che ci sia la volontà e la possibilità di realizzare il cambiamento programmato che comunque appare importante e significativo? E’ possibile che questo cambiamento risulti poi banalizzato nei contenuti o per gli approcci e le procedure non proprio idonei e comunque utilizzati per raggiungere gli scopi prefissati?</a:t>
            </a:r>
          </a:p>
          <a:p>
            <a:pPr>
              <a:spcAft>
                <a:spcPts val="600"/>
              </a:spcAft>
            </a:pPr>
            <a:endParaRPr lang="it-IT" dirty="0"/>
          </a:p>
        </p:txBody>
      </p:sp>
      <p:sp>
        <p:nvSpPr>
          <p:cNvPr id="4" name="Titolo 1"/>
          <p:cNvSpPr txBox="1">
            <a:spLocks/>
          </p:cNvSpPr>
          <p:nvPr/>
        </p:nvSpPr>
        <p:spPr>
          <a:xfrm>
            <a:off x="899592" y="260648"/>
            <a:ext cx="8244408" cy="461665"/>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Troppi dubbi, incertezze, ritardi!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nvGraphicFramePr>
        <p:xfrm>
          <a:off x="0" y="1785926"/>
          <a:ext cx="9144000" cy="4378960"/>
        </p:xfrm>
        <a:graphic>
          <a:graphicData uri="http://schemas.openxmlformats.org/drawingml/2006/table">
            <a:tbl>
              <a:tblPr firstRow="1" bandRow="1">
                <a:tableStyleId>{5C22544A-7EE6-4342-B048-85BDC9FD1C3A}</a:tableStyleId>
              </a:tblPr>
              <a:tblGrid>
                <a:gridCol w="4572000"/>
                <a:gridCol w="2286016"/>
                <a:gridCol w="2285984"/>
              </a:tblGrid>
              <a:tr h="124790">
                <a:tc>
                  <a:txBody>
                    <a:bodyPr/>
                    <a:lstStyle/>
                    <a:p>
                      <a:r>
                        <a:rPr lang="it-IT" sz="2000" dirty="0" smtClean="0"/>
                        <a:t>D.M.</a:t>
                      </a:r>
                      <a:endParaRPr lang="it-IT" sz="2000" dirty="0"/>
                    </a:p>
                  </a:txBody>
                  <a:tcPr/>
                </a:tc>
                <a:tc>
                  <a:txBody>
                    <a:bodyPr/>
                    <a:lstStyle/>
                    <a:p>
                      <a:r>
                        <a:rPr lang="it-IT" sz="2000" dirty="0" smtClean="0"/>
                        <a:t>Scadenza  da normativa</a:t>
                      </a:r>
                      <a:endParaRPr lang="it-IT" sz="2000" dirty="0"/>
                    </a:p>
                  </a:txBody>
                  <a:tcPr/>
                </a:tc>
                <a:tc>
                  <a:txBody>
                    <a:bodyPr/>
                    <a:lstStyle/>
                    <a:p>
                      <a:r>
                        <a:rPr lang="it-IT" sz="2000" dirty="0" smtClean="0"/>
                        <a:t>Data </a:t>
                      </a:r>
                      <a:r>
                        <a:rPr lang="it-IT" sz="2000" baseline="0" dirty="0" smtClean="0"/>
                        <a:t>effettiva</a:t>
                      </a:r>
                      <a:endParaRPr lang="it-IT" sz="2000" dirty="0"/>
                    </a:p>
                  </a:txBody>
                  <a:tcPr/>
                </a:tc>
              </a:tr>
              <a:tr h="370840">
                <a:tc>
                  <a:txBody>
                    <a:bodyPr/>
                    <a:lstStyle/>
                    <a:p>
                      <a:r>
                        <a:rPr lang="it-IT" dirty="0" smtClean="0"/>
                        <a:t>Commissione per la contabilità</a:t>
                      </a:r>
                      <a:r>
                        <a:rPr lang="it-IT" baseline="0" dirty="0" smtClean="0"/>
                        <a:t> economico-patrimoniale</a:t>
                      </a:r>
                      <a:endParaRPr lang="it-IT" dirty="0"/>
                    </a:p>
                  </a:txBody>
                  <a:tcPr/>
                </a:tc>
                <a:tc>
                  <a:txBody>
                    <a:bodyPr/>
                    <a:lstStyle/>
                    <a:p>
                      <a:pPr algn="ctr"/>
                      <a:r>
                        <a:rPr lang="it-IT" dirty="0" smtClean="0"/>
                        <a:t>23/04/2012</a:t>
                      </a:r>
                      <a:endParaRPr lang="it-IT" dirty="0"/>
                    </a:p>
                  </a:txBody>
                  <a:tcPr/>
                </a:tc>
                <a:tc>
                  <a:txBody>
                    <a:bodyPr/>
                    <a:lstStyle/>
                    <a:p>
                      <a:r>
                        <a:rPr lang="it-IT" dirty="0" smtClean="0"/>
                        <a:t>16/07/2014</a:t>
                      </a:r>
                      <a:endParaRPr lang="it-IT" dirty="0"/>
                    </a:p>
                  </a:txBody>
                  <a:tcPr/>
                </a:tc>
              </a:tr>
              <a:tr h="370840">
                <a:tc>
                  <a:txBody>
                    <a:bodyPr/>
                    <a:lstStyle/>
                    <a:p>
                      <a:r>
                        <a:rPr lang="it-IT" dirty="0" smtClean="0"/>
                        <a:t>Principi e schemi di bilancio</a:t>
                      </a:r>
                      <a:endParaRPr lang="it-IT" dirty="0"/>
                    </a:p>
                  </a:txBody>
                  <a:tcPr/>
                </a:tc>
                <a:tc>
                  <a:txBody>
                    <a:bodyPr/>
                    <a:lstStyle/>
                    <a:p>
                      <a:pPr algn="ctr"/>
                      <a:r>
                        <a:rPr lang="it-IT" dirty="0" smtClean="0"/>
                        <a:t>23/06/2012</a:t>
                      </a:r>
                      <a:endParaRPr lang="it-IT" dirty="0"/>
                    </a:p>
                  </a:txBody>
                  <a:tcPr/>
                </a:tc>
                <a:tc>
                  <a:txBody>
                    <a:bodyPr/>
                    <a:lstStyle/>
                    <a:p>
                      <a:r>
                        <a:rPr lang="it-IT" dirty="0" smtClean="0"/>
                        <a:t>14/01/2014</a:t>
                      </a:r>
                      <a:endParaRPr lang="it-IT" dirty="0"/>
                    </a:p>
                  </a:txBody>
                  <a:tcPr/>
                </a:tc>
              </a:tr>
              <a:tr h="370840">
                <a:tc>
                  <a:txBody>
                    <a:bodyPr/>
                    <a:lstStyle/>
                    <a:p>
                      <a:r>
                        <a:rPr lang="it-IT" dirty="0" smtClean="0"/>
                        <a:t>Classificazione spesa</a:t>
                      </a:r>
                      <a:r>
                        <a:rPr lang="it-IT" baseline="0" dirty="0" smtClean="0"/>
                        <a:t> missioni e programmi</a:t>
                      </a:r>
                      <a:endParaRPr lang="it-IT" dirty="0"/>
                    </a:p>
                  </a:txBody>
                  <a:tcPr/>
                </a:tc>
                <a:tc>
                  <a:txBody>
                    <a:bodyPr/>
                    <a:lstStyle/>
                    <a:p>
                      <a:pPr algn="ctr"/>
                      <a:r>
                        <a:rPr lang="it-IT" dirty="0" smtClean="0"/>
                        <a:t>23/06/2012</a:t>
                      </a:r>
                      <a:endParaRPr lang="it-IT" dirty="0"/>
                    </a:p>
                  </a:txBody>
                  <a:tcPr/>
                </a:tc>
                <a:tc>
                  <a:txBody>
                    <a:bodyPr/>
                    <a:lstStyle/>
                    <a:p>
                      <a:r>
                        <a:rPr lang="it-IT" dirty="0" smtClean="0"/>
                        <a:t>16/01/2014</a:t>
                      </a:r>
                      <a:endParaRPr lang="it-IT" dirty="0"/>
                    </a:p>
                  </a:txBody>
                  <a:tcPr/>
                </a:tc>
              </a:tr>
              <a:tr h="370840">
                <a:tc>
                  <a:txBody>
                    <a:bodyPr/>
                    <a:lstStyle/>
                    <a:p>
                      <a:r>
                        <a:rPr lang="it-IT" dirty="0" smtClean="0"/>
                        <a:t>Bilancio</a:t>
                      </a:r>
                      <a:r>
                        <a:rPr lang="it-IT" baseline="0" dirty="0" smtClean="0"/>
                        <a:t> consolidato</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23/06/2012</a:t>
                      </a:r>
                    </a:p>
                  </a:txBody>
                  <a:tcPr/>
                </a:tc>
                <a:tc>
                  <a:txBody>
                    <a:bodyPr/>
                    <a:lstStyle/>
                    <a:p>
                      <a:r>
                        <a:rPr lang="it-IT" dirty="0" smtClean="0"/>
                        <a:t>????</a:t>
                      </a:r>
                      <a:endParaRPr lang="it-IT" dirty="0"/>
                    </a:p>
                  </a:txBody>
                  <a:tcPr/>
                </a:tc>
              </a:tr>
              <a:tr h="370840">
                <a:tc>
                  <a:txBody>
                    <a:bodyPr/>
                    <a:lstStyle/>
                    <a:p>
                      <a:r>
                        <a:rPr lang="it-IT" dirty="0" smtClean="0"/>
                        <a:t>Contabilità finanziaria</a:t>
                      </a:r>
                      <a:r>
                        <a:rPr lang="it-IT" baseline="0" dirty="0" smtClean="0"/>
                        <a:t> in fase transitoria</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23/06/2012</a:t>
                      </a:r>
                    </a:p>
                  </a:txBody>
                  <a:tcPr/>
                </a:tc>
                <a:tc>
                  <a:txBody>
                    <a:bodyPr/>
                    <a:lstStyle/>
                    <a:p>
                      <a:r>
                        <a:rPr lang="it-IT" dirty="0" smtClean="0"/>
                        <a:t>30/01/2013</a:t>
                      </a:r>
                      <a:endParaRPr lang="it-I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Schemi di budget economico e degli investimenti</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01/06/2014</a:t>
                      </a:r>
                    </a:p>
                  </a:txBody>
                  <a:tcPr/>
                </a:tc>
                <a:tc>
                  <a:txBody>
                    <a:bodyPr/>
                    <a:lstStyle/>
                    <a:p>
                      <a:r>
                        <a:rPr lang="it-IT" dirty="0" smtClean="0"/>
                        <a:t>?????</a:t>
                      </a:r>
                      <a:endParaRPr lang="it-I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Manuale tecnico operativo</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01/07/2014</a:t>
                      </a:r>
                    </a:p>
                  </a:txBody>
                  <a:tcPr/>
                </a:tc>
                <a:tc>
                  <a:txBody>
                    <a:bodyPr/>
                    <a:lstStyle/>
                    <a:p>
                      <a:r>
                        <a:rPr lang="it-IT" dirty="0" smtClean="0"/>
                        <a:t>????</a:t>
                      </a:r>
                      <a:r>
                        <a:rPr lang="it-IT" baseline="0" dirty="0" smtClean="0"/>
                        <a:t> </a:t>
                      </a:r>
                    </a:p>
                    <a:p>
                      <a:r>
                        <a:rPr lang="it-IT" dirty="0" smtClean="0"/>
                        <a:t>Bozza parziale 12/05/2015</a:t>
                      </a:r>
                      <a:endParaRPr lang="it-IT" dirty="0"/>
                    </a:p>
                  </a:txBody>
                  <a:tcPr/>
                </a:tc>
              </a:tr>
            </a:tbl>
          </a:graphicData>
        </a:graphic>
      </p:graphicFrame>
      <p:sp>
        <p:nvSpPr>
          <p:cNvPr id="4" name="Titolo 1"/>
          <p:cNvSpPr txBox="1">
            <a:spLocks/>
          </p:cNvSpPr>
          <p:nvPr/>
        </p:nvSpPr>
        <p:spPr>
          <a:xfrm>
            <a:off x="899592" y="260648"/>
            <a:ext cx="8244408" cy="461665"/>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Ad oggi…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preferRelativeResize="0">
            <a:picLocks/>
          </p:cNvPicPr>
          <p:nvPr/>
        </p:nvPicPr>
        <p:blipFill>
          <a:blip r:embed="rId3" cstate="print">
            <a:lum bright="70000" contrast="-70000"/>
            <a:extLst>
              <a:ext uri="{BEBA8EAE-BF5A-486C-A8C5-ECC9F3942E4B}">
                <a14:imgProps xmlns:a14="http://schemas.microsoft.com/office/drawing/2010/main">
                  <a14:imgLayer r:embed="rId4">
                    <a14:imgEffect>
                      <a14:sharpenSoften amount="-80000"/>
                    </a14:imgEffect>
                  </a14:imgLayer>
                </a14:imgProps>
              </a:ext>
            </a:extLst>
          </a:blip>
          <a:stretch>
            <a:fillRect/>
          </a:stretch>
        </p:blipFill>
        <p:spPr bwMode="auto">
          <a:xfrm>
            <a:off x="891456" y="1628800"/>
            <a:ext cx="7501904" cy="4608512"/>
          </a:xfrm>
          <a:prstGeom prst="rect">
            <a:avLst/>
          </a:prstGeom>
          <a:noFill/>
          <a:ln w="9525">
            <a:noFill/>
            <a:miter lim="800000"/>
            <a:headEnd/>
            <a:tailEnd/>
          </a:ln>
          <a:effectLst/>
        </p:spPr>
      </p:pic>
      <p:sp>
        <p:nvSpPr>
          <p:cNvPr id="4" name="Titolo 1"/>
          <p:cNvSpPr txBox="1">
            <a:spLocks/>
          </p:cNvSpPr>
          <p:nvPr/>
        </p:nvSpPr>
        <p:spPr>
          <a:xfrm>
            <a:off x="891456" y="2545740"/>
            <a:ext cx="7501904" cy="523220"/>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lgn="ctr"/>
            <a:r>
              <a:rPr lang="it-IT" sz="2800" b="1" kern="1200" dirty="0" smtClean="0">
                <a:solidFill>
                  <a:schemeClr val="bg1"/>
                </a:solidFill>
                <a:effectLst>
                  <a:outerShdw blurRad="38100" dist="38100" dir="2700000" algn="tl">
                    <a:srgbClr val="000000"/>
                  </a:outerShdw>
                </a:effectLst>
                <a:latin typeface="Tahoma" pitchFamily="34" charset="0"/>
                <a:ea typeface="+mn-ea"/>
                <a:cs typeface="+mn-cs"/>
              </a:rPr>
              <a:t>Criticità e problemi aperti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899592" y="260648"/>
            <a:ext cx="8244408" cy="461665"/>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Punti di complessità</a:t>
            </a:r>
          </a:p>
        </p:txBody>
      </p:sp>
      <p:sp>
        <p:nvSpPr>
          <p:cNvPr id="6" name="CasellaDiTesto 5"/>
          <p:cNvSpPr txBox="1"/>
          <p:nvPr/>
        </p:nvSpPr>
        <p:spPr>
          <a:xfrm>
            <a:off x="857224" y="973752"/>
            <a:ext cx="8215339" cy="5047536"/>
          </a:xfrm>
          <a:prstGeom prst="rect">
            <a:avLst/>
          </a:prstGeom>
          <a:noFill/>
        </p:spPr>
        <p:txBody>
          <a:bodyPr wrap="square">
            <a:spAutoFit/>
          </a:bodyPr>
          <a:lstStyle/>
          <a:p>
            <a:pPr marL="354013" indent="-354013" algn="just">
              <a:spcAft>
                <a:spcPts val="600"/>
              </a:spcAft>
              <a:buClr>
                <a:srgbClr val="08758B"/>
              </a:buClr>
              <a:buFont typeface="Wingdings" pitchFamily="2" charset="2"/>
              <a:buChar char="§"/>
              <a:defRPr/>
            </a:pPr>
            <a:r>
              <a:rPr lang="it-IT" sz="1700" dirty="0" smtClean="0">
                <a:latin typeface="+mn-lt"/>
                <a:cs typeface="Calibri" pitchFamily="34" charset="0"/>
              </a:rPr>
              <a:t>Definizione del primo stato </a:t>
            </a:r>
            <a:r>
              <a:rPr lang="it-IT" sz="1700" dirty="0">
                <a:latin typeface="+mn-lt"/>
                <a:cs typeface="Calibri" pitchFamily="34" charset="0"/>
              </a:rPr>
              <a:t>patrimoniale </a:t>
            </a:r>
            <a:r>
              <a:rPr lang="it-IT" sz="1700" dirty="0" smtClean="0">
                <a:latin typeface="+mn-lt"/>
                <a:cs typeface="Calibri" pitchFamily="34" charset="0"/>
              </a:rPr>
              <a:t>(e relativa certificazione </a:t>
            </a:r>
            <a:r>
              <a:rPr lang="it-IT" sz="1700" dirty="0" err="1" smtClean="0">
                <a:latin typeface="+mn-lt"/>
                <a:cs typeface="Calibri" pitchFamily="34" charset="0"/>
              </a:rPr>
              <a:t>PW&amp;C</a:t>
            </a:r>
            <a:r>
              <a:rPr lang="it-IT" sz="1700" dirty="0" smtClean="0">
                <a:latin typeface="+mn-lt"/>
                <a:cs typeface="Calibri" pitchFamily="34" charset="0"/>
              </a:rPr>
              <a:t>)</a:t>
            </a:r>
          </a:p>
          <a:p>
            <a:pPr marL="354013" indent="-354013" algn="just">
              <a:spcAft>
                <a:spcPts val="600"/>
              </a:spcAft>
              <a:buClr>
                <a:srgbClr val="08758B"/>
              </a:buClr>
              <a:buFont typeface="Wingdings" pitchFamily="2" charset="2"/>
              <a:buChar char="§"/>
              <a:defRPr/>
            </a:pPr>
            <a:r>
              <a:rPr lang="it-IT" sz="1700" dirty="0" smtClean="0">
                <a:latin typeface="+mn-lt"/>
              </a:rPr>
              <a:t>Valutazione e composizione del Patrimonio Netto</a:t>
            </a:r>
          </a:p>
          <a:p>
            <a:pPr marL="354013" indent="-354013">
              <a:spcAft>
                <a:spcPts val="600"/>
              </a:spcAft>
              <a:buClr>
                <a:srgbClr val="08758B"/>
              </a:buClr>
              <a:buFont typeface="Wingdings" pitchFamily="2" charset="2"/>
              <a:buChar char="§"/>
              <a:defRPr/>
            </a:pPr>
            <a:r>
              <a:rPr lang="it-IT" sz="1700" dirty="0" smtClean="0">
                <a:latin typeface="+mn-lt"/>
              </a:rPr>
              <a:t>Ricognizione inventariale del patrimonio, immobiliare e non, creazione e il calcolo dei fondi ammortamento; determinazione aliquote; Valutazione e classificazione dei beni artistici (collezioni) e del patrimonio librario</a:t>
            </a:r>
          </a:p>
          <a:p>
            <a:pPr marL="354013" indent="-354013" algn="just">
              <a:spcAft>
                <a:spcPts val="600"/>
              </a:spcAft>
              <a:buClr>
                <a:srgbClr val="08758B"/>
              </a:buClr>
              <a:buFont typeface="Wingdings" pitchFamily="2" charset="2"/>
              <a:buChar char="§"/>
              <a:defRPr/>
            </a:pPr>
            <a:r>
              <a:rPr lang="it-IT" sz="1700" dirty="0" smtClean="0">
                <a:latin typeface="+mn-lt"/>
              </a:rPr>
              <a:t>Identificazione della natura dei residui attivi e passivi e classificazione secondo le logiche della contabilità economico patrimoniale</a:t>
            </a:r>
          </a:p>
          <a:p>
            <a:pPr marL="354013" indent="-354013" algn="just">
              <a:spcAft>
                <a:spcPts val="600"/>
              </a:spcAft>
              <a:buClr>
                <a:srgbClr val="08758B"/>
              </a:buClr>
              <a:buFont typeface="Wingdings" pitchFamily="2" charset="2"/>
              <a:buChar char="§"/>
              <a:defRPr/>
            </a:pPr>
            <a:r>
              <a:rPr lang="it-IT" sz="1700" dirty="0" smtClean="0">
                <a:latin typeface="+mn-lt"/>
              </a:rPr>
              <a:t>Determinazione e valutazione dei fondi (es. fondo rischi)</a:t>
            </a:r>
          </a:p>
          <a:p>
            <a:pPr marL="354013" indent="-354013" algn="just">
              <a:spcAft>
                <a:spcPts val="600"/>
              </a:spcAft>
              <a:buClr>
                <a:srgbClr val="08758B"/>
              </a:buClr>
              <a:buFont typeface="Wingdings" pitchFamily="2" charset="2"/>
              <a:buChar char="§"/>
              <a:defRPr/>
            </a:pPr>
            <a:r>
              <a:rPr lang="it-IT" sz="1700" dirty="0" smtClean="0">
                <a:latin typeface="+mn-lt"/>
              </a:rPr>
              <a:t>Contributi e donazioni in conto capitale e conto esercizio</a:t>
            </a:r>
          </a:p>
          <a:p>
            <a:pPr marL="354013" indent="-354013" algn="just">
              <a:spcAft>
                <a:spcPts val="600"/>
              </a:spcAft>
              <a:buClr>
                <a:srgbClr val="08758B"/>
              </a:buClr>
              <a:buFont typeface="Wingdings" pitchFamily="2" charset="2"/>
              <a:buChar char="§"/>
              <a:defRPr/>
            </a:pPr>
            <a:r>
              <a:rPr lang="it-IT" sz="1700" dirty="0" smtClean="0">
                <a:latin typeface="+mn-lt"/>
                <a:cs typeface="Calibri" pitchFamily="34" charset="0"/>
              </a:rPr>
              <a:t>Misura del "</a:t>
            </a:r>
            <a:r>
              <a:rPr lang="it-IT" sz="1700" i="1" dirty="0" smtClean="0">
                <a:latin typeface="+mn-lt"/>
                <a:cs typeface="Calibri" pitchFamily="34" charset="0"/>
              </a:rPr>
              <a:t>valore</a:t>
            </a:r>
            <a:r>
              <a:rPr lang="it-IT" sz="1700" dirty="0" smtClean="0">
                <a:latin typeface="+mn-lt"/>
                <a:cs typeface="Calibri" pitchFamily="34" charset="0"/>
              </a:rPr>
              <a:t>" a fine anno sull’attività di ricerca</a:t>
            </a:r>
            <a:r>
              <a:rPr lang="it-IT" sz="1700" dirty="0" smtClean="0">
                <a:latin typeface="+mn-lt"/>
              </a:rPr>
              <a:t> (</a:t>
            </a:r>
            <a:r>
              <a:rPr lang="it-IT" sz="1700" dirty="0" err="1" smtClean="0">
                <a:latin typeface="+mn-lt"/>
              </a:rPr>
              <a:t>cost</a:t>
            </a:r>
            <a:r>
              <a:rPr lang="it-IT" sz="1700" dirty="0" smtClean="0">
                <a:latin typeface="+mn-lt"/>
              </a:rPr>
              <a:t> </a:t>
            </a:r>
            <a:r>
              <a:rPr lang="it-IT" sz="1700" dirty="0" err="1" smtClean="0">
                <a:latin typeface="+mn-lt"/>
              </a:rPr>
              <a:t>to</a:t>
            </a:r>
            <a:r>
              <a:rPr lang="it-IT" sz="1700" dirty="0" smtClean="0">
                <a:latin typeface="+mn-lt"/>
              </a:rPr>
              <a:t> </a:t>
            </a:r>
            <a:r>
              <a:rPr lang="it-IT" sz="1700" dirty="0" err="1" smtClean="0">
                <a:latin typeface="+mn-lt"/>
              </a:rPr>
              <a:t>cost</a:t>
            </a:r>
            <a:r>
              <a:rPr lang="it-IT" sz="1700" dirty="0" smtClean="0">
                <a:latin typeface="+mn-lt"/>
              </a:rPr>
              <a:t> sui progetti)</a:t>
            </a:r>
          </a:p>
          <a:p>
            <a:pPr marL="354013" indent="-354013" algn="just">
              <a:spcAft>
                <a:spcPts val="600"/>
              </a:spcAft>
              <a:buClr>
                <a:srgbClr val="08758B"/>
              </a:buClr>
              <a:buFont typeface="Wingdings" pitchFamily="2" charset="2"/>
              <a:buChar char="§"/>
              <a:defRPr/>
            </a:pPr>
            <a:r>
              <a:rPr lang="it-IT" sz="1700" dirty="0" smtClean="0">
                <a:latin typeface="+mn-lt"/>
              </a:rPr>
              <a:t>Iscrizione dell’avanzo finale di amministrazione in economica</a:t>
            </a:r>
          </a:p>
          <a:p>
            <a:pPr marL="354013" indent="-354013">
              <a:spcAft>
                <a:spcPts val="600"/>
              </a:spcAft>
              <a:buClr>
                <a:srgbClr val="08758B"/>
              </a:buClr>
              <a:buFont typeface="Wingdings" pitchFamily="2" charset="2"/>
              <a:buChar char="§"/>
              <a:defRPr/>
            </a:pPr>
            <a:r>
              <a:rPr lang="it-IT" sz="1700" dirty="0" smtClean="0">
                <a:latin typeface="+mn-lt"/>
                <a:cs typeface="Calibri" pitchFamily="34" charset="0"/>
              </a:rPr>
              <a:t>Gestione fabbisogno di cassa complessivo di Ateneo</a:t>
            </a:r>
            <a:endParaRPr lang="it-IT" sz="1700" dirty="0">
              <a:latin typeface="+mn-lt"/>
              <a:cs typeface="Calibri" pitchFamily="34" charset="0"/>
            </a:endParaRPr>
          </a:p>
          <a:p>
            <a:pPr marL="354013" indent="-354013">
              <a:spcAft>
                <a:spcPts val="600"/>
              </a:spcAft>
              <a:buClr>
                <a:srgbClr val="08758B"/>
              </a:buClr>
              <a:buFont typeface="Wingdings" pitchFamily="2" charset="2"/>
              <a:buChar char="§"/>
              <a:defRPr/>
            </a:pPr>
            <a:r>
              <a:rPr lang="it-IT" sz="1700" dirty="0" smtClean="0">
                <a:latin typeface="+mn-lt"/>
                <a:cs typeface="Calibri" pitchFamily="34" charset="0"/>
              </a:rPr>
              <a:t>Gestione degli aspetti fiscali relativi al nuovo bilancio economico patrimoniale</a:t>
            </a:r>
          </a:p>
          <a:p>
            <a:pPr marL="354013" indent="-354013">
              <a:spcAft>
                <a:spcPts val="600"/>
              </a:spcAft>
              <a:buClr>
                <a:srgbClr val="08758B"/>
              </a:buClr>
              <a:buFont typeface="Wingdings" pitchFamily="2" charset="2"/>
              <a:buChar char="§"/>
              <a:defRPr/>
            </a:pPr>
            <a:r>
              <a:rPr lang="it-IT" sz="1700" dirty="0" smtClean="0">
                <a:latin typeface="+mn-lt"/>
                <a:cs typeface="Calibri" pitchFamily="34" charset="0"/>
              </a:rPr>
              <a:t>Modalità di utilizzo delle riserve dello stato patrimoniale all'interno del budget economico e/o budget degli investimenti; determinazione del risultato d’esercizio</a:t>
            </a:r>
            <a:endParaRPr lang="it-IT" sz="1700" dirty="0">
              <a:latin typeface="+mn-lt"/>
              <a:cs typeface="Calibri" pitchFamily="34" charset="0"/>
            </a:endParaRPr>
          </a:p>
        </p:txBody>
      </p:sp>
    </p:spTree>
    <p:extLst>
      <p:ext uri="{BB962C8B-B14F-4D97-AF65-F5344CB8AC3E}">
        <p14:creationId xmlns:p14="http://schemas.microsoft.com/office/powerpoint/2010/main" val="3970014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egnaposto numero diapositiva 2"/>
          <p:cNvSpPr>
            <a:spLocks noGrp="1"/>
          </p:cNvSpPr>
          <p:nvPr>
            <p:ph type="sldNum" sz="quarter" idx="12"/>
          </p:nvPr>
        </p:nvSpPr>
        <p:spPr bwMode="auto">
          <a:noFill/>
          <a:ln>
            <a:miter lim="800000"/>
            <a:headEnd/>
            <a:tailEnd/>
          </a:ln>
        </p:spPr>
        <p:txBody>
          <a:bodyPr/>
          <a:lstStyle/>
          <a:p>
            <a:endParaRPr lang="it-IT" dirty="0"/>
          </a:p>
        </p:txBody>
      </p:sp>
      <p:sp>
        <p:nvSpPr>
          <p:cNvPr id="4" name="CasellaDiTesto 3"/>
          <p:cNvSpPr txBox="1"/>
          <p:nvPr/>
        </p:nvSpPr>
        <p:spPr>
          <a:xfrm>
            <a:off x="539552" y="1700808"/>
            <a:ext cx="8352928" cy="4154984"/>
          </a:xfrm>
          <a:prstGeom prst="rect">
            <a:avLst/>
          </a:prstGeom>
          <a:noFill/>
        </p:spPr>
        <p:txBody>
          <a:bodyPr wrap="square" rtlCol="0">
            <a:spAutoFit/>
          </a:bodyPr>
          <a:lstStyle/>
          <a:p>
            <a:r>
              <a:rPr lang="it-IT" dirty="0" smtClean="0">
                <a:latin typeface="+mn-lt"/>
              </a:rPr>
              <a:t>Non gestire “per cassa” la contribuzione studentesca, ma definire </a:t>
            </a:r>
            <a:r>
              <a:rPr lang="it-IT" i="1" dirty="0" smtClean="0">
                <a:latin typeface="+mn-lt"/>
              </a:rPr>
              <a:t>l’importo del singolo credito</a:t>
            </a:r>
            <a:r>
              <a:rPr lang="it-IT" dirty="0" smtClean="0">
                <a:latin typeface="+mn-lt"/>
              </a:rPr>
              <a:t> che l’ateneo matura nei confronti di ciascuno studente al momento dell’iscrizione. </a:t>
            </a:r>
          </a:p>
          <a:p>
            <a:endParaRPr lang="it-IT" dirty="0" smtClean="0">
              <a:latin typeface="+mn-lt"/>
            </a:endParaRPr>
          </a:p>
          <a:p>
            <a:r>
              <a:rPr lang="it-IT" dirty="0" smtClean="0">
                <a:latin typeface="+mn-lt"/>
              </a:rPr>
              <a:t>Occorre, a tal fine, un coordinamento tra la gestione del rapporto con il singolo studente (Segreterie studenti) e la gestione contabile. </a:t>
            </a:r>
          </a:p>
          <a:p>
            <a:endParaRPr lang="it-IT" dirty="0" smtClean="0">
              <a:latin typeface="+mn-lt"/>
            </a:endParaRPr>
          </a:p>
          <a:p>
            <a:r>
              <a:rPr lang="it-IT" dirty="0" smtClean="0">
                <a:latin typeface="+mn-lt"/>
              </a:rPr>
              <a:t>I corrispondenti ricavi vanno computati all’esercizio finanziario </a:t>
            </a:r>
            <a:r>
              <a:rPr lang="it-IT" i="1" dirty="0" smtClean="0">
                <a:latin typeface="+mn-lt"/>
              </a:rPr>
              <a:t>per competenza. </a:t>
            </a:r>
          </a:p>
          <a:p>
            <a:endParaRPr lang="it-IT" dirty="0">
              <a:latin typeface="+mn-lt"/>
            </a:endParaRPr>
          </a:p>
        </p:txBody>
      </p:sp>
      <p:sp>
        <p:nvSpPr>
          <p:cNvPr id="5" name="Titolo 1"/>
          <p:cNvSpPr txBox="1">
            <a:spLocks/>
          </p:cNvSpPr>
          <p:nvPr/>
        </p:nvSpPr>
        <p:spPr>
          <a:xfrm>
            <a:off x="899592" y="332656"/>
            <a:ext cx="8244408" cy="461665"/>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I crediti verso studenti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26568" y="1196752"/>
            <a:ext cx="8317432" cy="5016758"/>
          </a:xfrm>
          <a:prstGeom prst="rect">
            <a:avLst/>
          </a:prstGeom>
          <a:noFill/>
        </p:spPr>
        <p:txBody>
          <a:bodyPr wrap="square" rtlCol="0">
            <a:spAutoFit/>
          </a:bodyPr>
          <a:lstStyle/>
          <a:p>
            <a:r>
              <a:rPr lang="it-IT" sz="2000" dirty="0" err="1" smtClean="0"/>
              <a:t>….</a:t>
            </a:r>
            <a:r>
              <a:rPr lang="it-IT" sz="2000" b="1" dirty="0" err="1" smtClean="0"/>
              <a:t>i</a:t>
            </a:r>
            <a:r>
              <a:rPr lang="it-IT" sz="2000" b="1" dirty="0" smtClean="0"/>
              <a:t> proventi derivanti da tasse e contributi universitari, e il contestuale credito, diventano certi ed esigibili</a:t>
            </a:r>
            <a:r>
              <a:rPr lang="it-IT" sz="2000" dirty="0" smtClean="0"/>
              <a:t>, in linea generale, </a:t>
            </a:r>
            <a:r>
              <a:rPr lang="it-IT" sz="2000" b="1" dirty="0" smtClean="0"/>
              <a:t>con il perfezionamento da parte dello studente dell'iscrizione all’A.A. </a:t>
            </a:r>
            <a:r>
              <a:rPr lang="it-IT" sz="2000" dirty="0" smtClean="0"/>
              <a:t>lo studente si impegna a frequentare l’intero </a:t>
            </a:r>
            <a:r>
              <a:rPr lang="it-IT" sz="2000" dirty="0" err="1" smtClean="0"/>
              <a:t>A.A</a:t>
            </a:r>
            <a:r>
              <a:rPr lang="it-IT" sz="2000" dirty="0" smtClean="0"/>
              <a:t> e, se non intervengono azioni interruttive dell’impegno, a versare l’importo previsto, alle scadenze definite. </a:t>
            </a:r>
          </a:p>
          <a:p>
            <a:r>
              <a:rPr lang="it-IT" sz="2000" b="1" dirty="0" smtClean="0"/>
              <a:t>I crediti rappresentano diritti </a:t>
            </a:r>
            <a:r>
              <a:rPr lang="it-IT" sz="2000" dirty="0" smtClean="0"/>
              <a:t>ad esigere </a:t>
            </a:r>
            <a:r>
              <a:rPr lang="it-IT" sz="2000" dirty="0" err="1" smtClean="0"/>
              <a:t>ammontari</a:t>
            </a:r>
            <a:r>
              <a:rPr lang="it-IT" sz="2000" dirty="0" smtClean="0"/>
              <a:t> da determinati soggetti a determinate scadenze. Sono iscritti nell’Attivo Patrimoniale e sono classificati in voci che tengono conto della scadenza, natura, tipo di debitore, e del grado di certezza del credito (codice civile art. 2424). </a:t>
            </a:r>
          </a:p>
          <a:p>
            <a:r>
              <a:rPr lang="it-IT" sz="2000" dirty="0" smtClean="0"/>
              <a:t>Data la peculiarità, la loro classificazione deve essere separata dagli altri crediti verso altri soggetti, ma riepilogati nella stessa voce Crediti. </a:t>
            </a:r>
          </a:p>
          <a:p>
            <a:r>
              <a:rPr lang="it-IT" sz="2000" dirty="0" smtClean="0"/>
              <a:t>Dovendo valutare i crediti al loro presumibile valore di realizzo, sarà inoltre necessaria qualche riflessione in sede di determinazione del fondo svalutazione crediti verso studenti al fine di garantire l’esposizione in bilancio dell'effettivo valore che verrà incassato. </a:t>
            </a:r>
            <a:endParaRPr lang="it-IT" sz="2000" dirty="0"/>
          </a:p>
        </p:txBody>
      </p:sp>
      <p:sp>
        <p:nvSpPr>
          <p:cNvPr id="5" name="Titolo 1"/>
          <p:cNvSpPr txBox="1">
            <a:spLocks/>
          </p:cNvSpPr>
          <p:nvPr/>
        </p:nvSpPr>
        <p:spPr>
          <a:xfrm>
            <a:off x="899592" y="260648"/>
            <a:ext cx="8244408" cy="646331"/>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defRPr/>
            </a:pPr>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Manuale tecnico-operativo</a:t>
            </a:r>
          </a:p>
          <a:p>
            <a:pPr>
              <a:defRPr/>
            </a:pPr>
            <a:r>
              <a:rPr lang="it-IT" sz="1200" b="1" dirty="0" smtClean="0">
                <a:solidFill>
                  <a:schemeClr val="bg1"/>
                </a:solidFill>
              </a:rPr>
              <a:t>(art.8</a:t>
            </a:r>
            <a:r>
              <a:rPr lang="it-IT" sz="1200" b="1" dirty="0">
                <a:solidFill>
                  <a:schemeClr val="bg1"/>
                </a:solidFill>
              </a:rPr>
              <a:t>, D.I. </a:t>
            </a:r>
            <a:r>
              <a:rPr lang="it-IT" sz="1200" b="1" dirty="0" err="1">
                <a:solidFill>
                  <a:schemeClr val="bg1"/>
                </a:solidFill>
              </a:rPr>
              <a:t>Miur-Mef</a:t>
            </a:r>
            <a:r>
              <a:rPr lang="it-IT" sz="1200" b="1" dirty="0">
                <a:solidFill>
                  <a:schemeClr val="bg1"/>
                </a:solidFill>
              </a:rPr>
              <a:t> 14 gennaio 2014, n° </a:t>
            </a:r>
            <a:r>
              <a:rPr lang="it-IT" sz="1200" b="1" dirty="0" smtClean="0">
                <a:solidFill>
                  <a:schemeClr val="bg1"/>
                </a:solidFill>
              </a:rPr>
              <a:t>19) Documento </a:t>
            </a:r>
            <a:r>
              <a:rPr lang="it-IT" sz="1200" b="1" dirty="0">
                <a:solidFill>
                  <a:schemeClr val="bg1"/>
                </a:solidFill>
              </a:rPr>
              <a:t>preliminare per la consultazione pubblica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1027"/>
          <p:cNvSpPr>
            <a:spLocks noGrp="1" noChangeArrowheads="1"/>
          </p:cNvSpPr>
          <p:nvPr>
            <p:ph type="body" idx="4294967295"/>
          </p:nvPr>
        </p:nvSpPr>
        <p:spPr>
          <a:xfrm>
            <a:off x="285720" y="1814644"/>
            <a:ext cx="8786842" cy="4638692"/>
          </a:xfrm>
          <a:prstGeom prst="rect">
            <a:avLst/>
          </a:prstGeom>
          <a:noFill/>
        </p:spPr>
        <p:txBody>
          <a:bodyPr/>
          <a:lstStyle/>
          <a:p>
            <a:pPr>
              <a:lnSpc>
                <a:spcPct val="130000"/>
              </a:lnSpc>
            </a:pPr>
            <a:r>
              <a:rPr lang="it-IT" b="1" dirty="0" smtClean="0"/>
              <a:t>Il processo di riforma</a:t>
            </a:r>
          </a:p>
          <a:p>
            <a:pPr>
              <a:lnSpc>
                <a:spcPct val="130000"/>
              </a:lnSpc>
            </a:pPr>
            <a:r>
              <a:rPr lang="it-IT" b="1" dirty="0" smtClean="0"/>
              <a:t>Criticità e problemi aperti</a:t>
            </a:r>
          </a:p>
          <a:p>
            <a:pPr>
              <a:lnSpc>
                <a:spcPct val="130000"/>
              </a:lnSpc>
            </a:pPr>
            <a:r>
              <a:rPr lang="it-IT" b="1" dirty="0" smtClean="0"/>
              <a:t>Il bilancio unico</a:t>
            </a:r>
          </a:p>
          <a:p>
            <a:pPr>
              <a:lnSpc>
                <a:spcPct val="130000"/>
              </a:lnSpc>
            </a:pPr>
            <a:r>
              <a:rPr lang="it-IT" b="1" dirty="0" err="1" smtClean="0"/>
              <a:t>Governance</a:t>
            </a:r>
            <a:r>
              <a:rPr lang="it-IT" b="1" dirty="0" smtClean="0"/>
              <a:t>, programmazione e controllo</a:t>
            </a:r>
          </a:p>
        </p:txBody>
      </p:sp>
      <p:sp>
        <p:nvSpPr>
          <p:cNvPr id="4" name="Titolo 1"/>
          <p:cNvSpPr txBox="1">
            <a:spLocks/>
          </p:cNvSpPr>
          <p:nvPr/>
        </p:nvSpPr>
        <p:spPr>
          <a:xfrm>
            <a:off x="899592" y="188640"/>
            <a:ext cx="8244408" cy="523220"/>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800" b="1" kern="1200" dirty="0" smtClean="0">
                <a:solidFill>
                  <a:schemeClr val="bg1"/>
                </a:solidFill>
                <a:effectLst>
                  <a:outerShdw blurRad="38100" dist="38100" dir="2700000" algn="tl">
                    <a:srgbClr val="000000"/>
                  </a:outerShdw>
                </a:effectLst>
                <a:latin typeface="Tahoma" pitchFamily="34" charset="0"/>
                <a:ea typeface="+mn-ea"/>
                <a:cs typeface="+mn-cs"/>
              </a:rPr>
              <a:t>I punti di rilievo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1772816"/>
            <a:ext cx="8568952" cy="4308872"/>
          </a:xfrm>
          <a:prstGeom prst="rect">
            <a:avLst/>
          </a:prstGeom>
          <a:noFill/>
        </p:spPr>
        <p:txBody>
          <a:bodyPr wrap="square" rtlCol="0">
            <a:spAutoFit/>
          </a:bodyPr>
          <a:lstStyle/>
          <a:p>
            <a:pPr>
              <a:spcAft>
                <a:spcPts val="600"/>
              </a:spcAft>
            </a:pPr>
            <a:r>
              <a:rPr lang="it-IT" dirty="0" smtClean="0"/>
              <a:t>Non è corretto rilevare il credito per l’importo dell’intera tassa e contributo a carico dello studente dal momento che in caso di inadempienza, gli atenei non attivano e/o non possono attivare procedure di recupero forzoso. </a:t>
            </a:r>
          </a:p>
          <a:p>
            <a:pPr>
              <a:spcAft>
                <a:spcPts val="600"/>
              </a:spcAft>
            </a:pPr>
            <a:r>
              <a:rPr lang="it-IT" dirty="0" smtClean="0"/>
              <a:t>Procedere con decreti ingiuntivi, visto il costo degli stessi, commisurato alla scarsa possibilità di realizzazione, non sarebbe buona amministrazione.</a:t>
            </a:r>
          </a:p>
          <a:p>
            <a:r>
              <a:rPr lang="it-IT" dirty="0" smtClean="0"/>
              <a:t>A livello operativo, è eccessivo obbligare all’apertura di un conto di contabilità generale per ogni studente, il vincolo deve essere mantenuto alla sola gestione a partite dei crediti verso studenti. </a:t>
            </a:r>
          </a:p>
        </p:txBody>
      </p:sp>
      <p:sp>
        <p:nvSpPr>
          <p:cNvPr id="5" name="Titolo 1"/>
          <p:cNvSpPr txBox="1">
            <a:spLocks/>
          </p:cNvSpPr>
          <p:nvPr/>
        </p:nvSpPr>
        <p:spPr>
          <a:xfrm>
            <a:off x="899592" y="332656"/>
            <a:ext cx="8244408" cy="830997"/>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dirty="0">
                <a:solidFill>
                  <a:schemeClr val="bg1"/>
                </a:solidFill>
                <a:effectLst>
                  <a:outerShdw blurRad="38100" dist="38100" dir="2700000" algn="tl">
                    <a:srgbClr val="000000"/>
                  </a:outerShdw>
                </a:effectLst>
                <a:latin typeface="Tahoma" pitchFamily="34" charset="0"/>
                <a:ea typeface="+mn-ea"/>
                <a:cs typeface="+mn-cs"/>
              </a:rPr>
              <a:t>Osservazioni </a:t>
            </a:r>
            <a:r>
              <a:rPr lang="it-IT" sz="2400" b="1" dirty="0" smtClean="0">
                <a:solidFill>
                  <a:schemeClr val="bg1"/>
                </a:solidFill>
                <a:effectLst>
                  <a:outerShdw blurRad="38100" dist="38100" dir="2700000" algn="tl">
                    <a:srgbClr val="000000"/>
                  </a:outerShdw>
                </a:effectLst>
                <a:latin typeface="Tahoma" pitchFamily="34" charset="0"/>
                <a:ea typeface="+mn-ea"/>
                <a:cs typeface="+mn-cs"/>
              </a:rPr>
              <a:t>CODAU:</a:t>
            </a:r>
          </a:p>
          <a:p>
            <a:r>
              <a:rPr lang="it-IT" sz="2400" b="1" dirty="0" smtClean="0">
                <a:solidFill>
                  <a:schemeClr val="bg1"/>
                </a:solidFill>
                <a:effectLst>
                  <a:outerShdw blurRad="38100" dist="38100" dir="2700000" algn="tl">
                    <a:srgbClr val="000000"/>
                  </a:outerShdw>
                </a:effectLst>
                <a:latin typeface="Tahoma" pitchFamily="34" charset="0"/>
                <a:ea typeface="+mn-ea"/>
                <a:cs typeface="+mn-cs"/>
              </a:rPr>
              <a:t>la </a:t>
            </a:r>
            <a:r>
              <a:rPr lang="it-IT" sz="2400" b="1" dirty="0">
                <a:solidFill>
                  <a:schemeClr val="bg1"/>
                </a:solidFill>
                <a:effectLst>
                  <a:outerShdw blurRad="38100" dist="38100" dir="2700000" algn="tl">
                    <a:srgbClr val="000000"/>
                  </a:outerShdw>
                </a:effectLst>
                <a:latin typeface="Tahoma" pitchFamily="34" charset="0"/>
                <a:ea typeface="+mn-ea"/>
                <a:cs typeface="+mn-cs"/>
              </a:rPr>
              <a:t>natura del “credito v/studenti”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sellaDiTesto 1"/>
          <p:cNvSpPr txBox="1">
            <a:spLocks noChangeArrowheads="1"/>
          </p:cNvSpPr>
          <p:nvPr/>
        </p:nvSpPr>
        <p:spPr bwMode="auto">
          <a:xfrm>
            <a:off x="389680" y="1803588"/>
            <a:ext cx="8286776" cy="3785652"/>
          </a:xfrm>
          <a:prstGeom prst="rect">
            <a:avLst/>
          </a:prstGeom>
          <a:noFill/>
          <a:ln w="9525">
            <a:noFill/>
            <a:miter lim="800000"/>
            <a:headEnd/>
            <a:tailEnd/>
          </a:ln>
        </p:spPr>
        <p:txBody>
          <a:bodyPr wrap="square">
            <a:spAutoFit/>
          </a:bodyPr>
          <a:lstStyle/>
          <a:p>
            <a:r>
              <a:rPr lang="it-IT" b="1" dirty="0" smtClean="0">
                <a:latin typeface="+mn-lt"/>
              </a:rPr>
              <a:t>IAS </a:t>
            </a:r>
            <a:r>
              <a:rPr lang="it-IT" b="1" dirty="0">
                <a:latin typeface="+mn-lt"/>
              </a:rPr>
              <a:t>11 – Commesse a lungo </a:t>
            </a:r>
            <a:r>
              <a:rPr lang="it-IT" b="1" dirty="0" smtClean="0">
                <a:latin typeface="+mn-lt"/>
              </a:rPr>
              <a:t>termine  </a:t>
            </a:r>
            <a:endParaRPr lang="it-IT" b="1" dirty="0">
              <a:latin typeface="+mn-lt"/>
            </a:endParaRPr>
          </a:p>
          <a:p>
            <a:endParaRPr lang="it-IT" dirty="0" smtClean="0">
              <a:latin typeface="+mn-lt"/>
            </a:endParaRPr>
          </a:p>
          <a:p>
            <a:r>
              <a:rPr lang="it-IT" dirty="0" smtClean="0">
                <a:latin typeface="+mn-lt"/>
              </a:rPr>
              <a:t>Poiché </a:t>
            </a:r>
            <a:r>
              <a:rPr lang="it-IT" dirty="0">
                <a:latin typeface="+mn-lt"/>
              </a:rPr>
              <a:t>questi progetti sono solitamente pluriennali, occorre interrogarsi sulle migliori modalità per la rendicontazione.  </a:t>
            </a:r>
            <a:endParaRPr lang="it-IT" dirty="0" smtClean="0">
              <a:latin typeface="+mn-lt"/>
            </a:endParaRPr>
          </a:p>
          <a:p>
            <a:r>
              <a:rPr lang="it-IT" dirty="0" smtClean="0">
                <a:latin typeface="+mn-lt"/>
              </a:rPr>
              <a:t>Ipotesi </a:t>
            </a:r>
            <a:r>
              <a:rPr lang="it-IT" dirty="0">
                <a:latin typeface="+mn-lt"/>
              </a:rPr>
              <a:t>alternative:</a:t>
            </a:r>
          </a:p>
          <a:p>
            <a:pPr marL="720725" lvl="1" indent="-263525">
              <a:buClr>
                <a:schemeClr val="accent1"/>
              </a:buClr>
              <a:buFont typeface="Wingdings" pitchFamily="2" charset="2"/>
              <a:buChar char=""/>
            </a:pPr>
            <a:r>
              <a:rPr lang="it-IT" dirty="0">
                <a:latin typeface="+mn-lt"/>
              </a:rPr>
              <a:t> </a:t>
            </a:r>
            <a:r>
              <a:rPr lang="it-IT" u="sng" dirty="0">
                <a:latin typeface="+mn-lt"/>
              </a:rPr>
              <a:t>criterio della percentuale di completamento</a:t>
            </a:r>
            <a:r>
              <a:rPr lang="it-IT" dirty="0">
                <a:latin typeface="+mn-lt"/>
              </a:rPr>
              <a:t> (costi, ricavi e margine vengono riconosciuti in funzione dell’avanzamento);</a:t>
            </a:r>
          </a:p>
          <a:p>
            <a:pPr marL="720725" lvl="1" indent="-263525">
              <a:buClr>
                <a:schemeClr val="accent1"/>
              </a:buClr>
              <a:buFont typeface="Wingdings" pitchFamily="2" charset="2"/>
              <a:buChar char=""/>
            </a:pPr>
            <a:r>
              <a:rPr lang="it-IT" dirty="0">
                <a:latin typeface="+mn-lt"/>
              </a:rPr>
              <a:t> </a:t>
            </a:r>
            <a:r>
              <a:rPr lang="it-IT" u="sng" dirty="0">
                <a:latin typeface="+mn-lt"/>
              </a:rPr>
              <a:t>criterio della commessa completata</a:t>
            </a:r>
            <a:r>
              <a:rPr lang="it-IT" dirty="0">
                <a:latin typeface="+mn-lt"/>
              </a:rPr>
              <a:t> (ricavi e margine sono riconosciuti quando il contratto è terminato). </a:t>
            </a:r>
            <a:endParaRPr lang="it-IT" dirty="0" smtClean="0">
              <a:latin typeface="+mn-lt"/>
            </a:endParaRPr>
          </a:p>
        </p:txBody>
      </p:sp>
      <p:sp>
        <p:nvSpPr>
          <p:cNvPr id="6" name="Titolo 1"/>
          <p:cNvSpPr txBox="1">
            <a:spLocks/>
          </p:cNvSpPr>
          <p:nvPr/>
        </p:nvSpPr>
        <p:spPr>
          <a:xfrm>
            <a:off x="899592" y="332656"/>
            <a:ext cx="8244408" cy="461665"/>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Fondi di ricerca – progetti pluriennali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sellaDiTesto 1"/>
          <p:cNvSpPr txBox="1">
            <a:spLocks noChangeArrowheads="1"/>
          </p:cNvSpPr>
          <p:nvPr/>
        </p:nvSpPr>
        <p:spPr bwMode="auto">
          <a:xfrm>
            <a:off x="928662" y="984010"/>
            <a:ext cx="8215338" cy="5016758"/>
          </a:xfrm>
          <a:prstGeom prst="rect">
            <a:avLst/>
          </a:prstGeom>
          <a:solidFill>
            <a:schemeClr val="bg1"/>
          </a:solidFill>
          <a:ln w="9525">
            <a:noFill/>
            <a:miter lim="800000"/>
            <a:headEnd/>
            <a:tailEnd/>
          </a:ln>
        </p:spPr>
        <p:txBody>
          <a:bodyPr wrap="square">
            <a:spAutoFit/>
          </a:bodyPr>
          <a:lstStyle/>
          <a:p>
            <a:pPr marL="0" lvl="1">
              <a:buClr>
                <a:schemeClr val="accent1"/>
              </a:buClr>
            </a:pPr>
            <a:r>
              <a:rPr lang="it-IT" sz="1800" dirty="0" smtClean="0"/>
              <a:t>Per le commesse pluriennali la valutazione, </a:t>
            </a:r>
            <a:r>
              <a:rPr lang="it-IT" sz="1800" b="1" dirty="0" smtClean="0"/>
              <a:t>a scelta dell'ateneo</a:t>
            </a:r>
            <a:r>
              <a:rPr lang="it-IT" sz="1800" dirty="0" smtClean="0"/>
              <a:t>, </a:t>
            </a:r>
            <a:r>
              <a:rPr lang="it-IT" sz="1800" b="1" dirty="0" smtClean="0"/>
              <a:t>avviene al costo o in base allo stato avanzamento lavori</a:t>
            </a:r>
            <a:r>
              <a:rPr lang="it-IT" sz="1800" dirty="0" smtClean="0"/>
              <a:t>. Nella Nota Integrativa sono fornite indicazioni sul metodo utilizzato. Nel caso di commesse pluriennali la scelta deve essere univoca per tutti i progetti/ricerche dell'ateneo. I proventi relativi ai progetti sono registrati come ricavi e non come anticipi. </a:t>
            </a:r>
            <a:r>
              <a:rPr lang="it-IT" sz="1800" b="1" dirty="0" smtClean="0"/>
              <a:t>Nel caso in cui nell'anno i costi registrati siano maggiori dei proventi, è quindi necessario valorizzare i proventi di competenza e iscrivere il rateo attivo a Stato Patrimoniale, nel caso opposto, quando i proventi sono maggiori dei costi, è necessario rinviare parte dei primi agli esercizi successivi con lo strumento contabile del risconto passivo.</a:t>
            </a:r>
          </a:p>
          <a:p>
            <a:pPr marL="0" lvl="1">
              <a:buClr>
                <a:schemeClr val="accent1"/>
              </a:buClr>
            </a:pPr>
            <a:endParaRPr lang="it-IT" sz="2000" b="1" cap="all" dirty="0" smtClean="0">
              <a:solidFill>
                <a:srgbClr val="FF0000"/>
              </a:solidFill>
            </a:endParaRPr>
          </a:p>
          <a:p>
            <a:pPr marL="0" lvl="1">
              <a:buClr>
                <a:schemeClr val="accent1"/>
              </a:buClr>
            </a:pPr>
            <a:r>
              <a:rPr lang="it-IT" sz="2000" b="1" cap="all" dirty="0" err="1" smtClean="0">
                <a:solidFill>
                  <a:srgbClr val="FF0000"/>
                </a:solidFill>
              </a:rPr>
              <a:t>CRITICITà</a:t>
            </a:r>
            <a:r>
              <a:rPr lang="it-IT" sz="2000" b="1" cap="all" dirty="0" smtClean="0">
                <a:solidFill>
                  <a:srgbClr val="FF0000"/>
                </a:solidFill>
              </a:rPr>
              <a:t> - non chiarite nella bozza di Manuale</a:t>
            </a:r>
            <a:endParaRPr lang="it-IT" sz="2000" dirty="0" smtClean="0"/>
          </a:p>
          <a:p>
            <a:pPr marL="444500" lvl="1" indent="-444500">
              <a:buFont typeface="Wingdings" pitchFamily="2" charset="2"/>
              <a:buChar char="q"/>
            </a:pPr>
            <a:r>
              <a:rPr lang="it-IT" sz="2000" dirty="0" smtClean="0"/>
              <a:t>Come si utilizza il patrimonio netto a copertura dei costi di competenza dei progetti sorti negli esercizi precedenti?</a:t>
            </a:r>
          </a:p>
          <a:p>
            <a:pPr marL="444500" lvl="1" indent="-444500">
              <a:buFont typeface="Wingdings" pitchFamily="2" charset="2"/>
              <a:buChar char="q"/>
            </a:pPr>
            <a:r>
              <a:rPr lang="it-IT" sz="2000" dirty="0" smtClean="0"/>
              <a:t>Le disponibilità sui progetti conclusi si accantonano a riserva? </a:t>
            </a:r>
            <a:endParaRPr lang="it-IT" sz="2000" dirty="0" smtClean="0">
              <a:solidFill>
                <a:srgbClr val="00B0F0"/>
              </a:solidFill>
            </a:endParaRPr>
          </a:p>
          <a:p>
            <a:pPr marL="444500" lvl="1" indent="-444500">
              <a:buFont typeface="Wingdings" pitchFamily="2" charset="2"/>
              <a:buChar char="q"/>
            </a:pPr>
            <a:r>
              <a:rPr lang="it-IT" sz="2000" dirty="0" smtClean="0"/>
              <a:t>Quando si iscrive a bilancio il provento del progetto? I criteri adottati sono omogenei? O alcuni bilanci abbonderanno di risconti?</a:t>
            </a:r>
            <a:endParaRPr lang="it-IT" sz="2000" dirty="0" smtClean="0">
              <a:solidFill>
                <a:srgbClr val="00B0F0"/>
              </a:solidFill>
            </a:endParaRPr>
          </a:p>
        </p:txBody>
      </p:sp>
      <p:sp>
        <p:nvSpPr>
          <p:cNvPr id="4" name="Titolo 1"/>
          <p:cNvSpPr txBox="1">
            <a:spLocks/>
          </p:cNvSpPr>
          <p:nvPr/>
        </p:nvSpPr>
        <p:spPr>
          <a:xfrm>
            <a:off x="899592" y="332656"/>
            <a:ext cx="8244408" cy="461665"/>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Fondi di ricerca – progetti pluriennali D.M. 19/2014</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7504" y="1571612"/>
            <a:ext cx="8856984" cy="3477875"/>
          </a:xfrm>
          <a:prstGeom prst="rect">
            <a:avLst/>
          </a:prstGeom>
          <a:noFill/>
        </p:spPr>
        <p:txBody>
          <a:bodyPr wrap="square" rtlCol="0">
            <a:spAutoFit/>
          </a:bodyPr>
          <a:lstStyle/>
          <a:p>
            <a:r>
              <a:rPr lang="it-IT" sz="2000" dirty="0" smtClean="0"/>
              <a:t>“..Per i contributi costituenti proventi su progetti pluriennali, anche di ricerca, finanziati o co-finanziati da terzi la valutazione avviene al costo o in base al metodo della commessa completata (SAL), con scelta univoca per tutti i progetti / ricerche dell’ateneo. </a:t>
            </a:r>
          </a:p>
          <a:p>
            <a:r>
              <a:rPr lang="it-IT" sz="2000" dirty="0" smtClean="0"/>
              <a:t>Quindi in tale ultimo caso, opzionale, la valutazione dei singoli SAL (cioè delle singole fasi di rendicontazione del progetto e della relativa quota di contributo), avverrà rilevando sia il ricavo corrispondente al solo costo diretto effettivamente sostenuto, che il ricavo per la quota di mark–up (ad esempio per spese generali aggiuntive, se eventualmente riconosciute dal finanziatore, attribuite all’amministrazione centrale e/o alle singole strutture gestionali) a valere e in aggiunta ai costi effettivamente rendicontati. “</a:t>
            </a:r>
          </a:p>
        </p:txBody>
      </p:sp>
      <p:sp>
        <p:nvSpPr>
          <p:cNvPr id="4" name="CasellaDiTesto 3"/>
          <p:cNvSpPr txBox="1"/>
          <p:nvPr/>
        </p:nvSpPr>
        <p:spPr>
          <a:xfrm flipH="1">
            <a:off x="-540568" y="3686191"/>
            <a:ext cx="9858412" cy="2726591"/>
          </a:xfrm>
          <a:prstGeom prst="wedgeEllipseCallout">
            <a:avLst>
              <a:gd name="adj1" fmla="val -24101"/>
              <a:gd name="adj2" fmla="val -96797"/>
            </a:avLst>
          </a:prstGeom>
          <a:solidFill>
            <a:schemeClr val="accent1">
              <a:lumMod val="20000"/>
              <a:lumOff val="80000"/>
            </a:schemeClr>
          </a:solidFill>
          <a:scene3d>
            <a:camera prst="orthographicFront"/>
            <a:lightRig rig="threePt" dir="t"/>
          </a:scene3d>
          <a:sp3d z="31750"/>
        </p:spPr>
        <p:txBody>
          <a:bodyPr wrap="square" rtlCol="0">
            <a:spAutoFit/>
            <a:flatTx/>
          </a:bodyPr>
          <a:lstStyle/>
          <a:p>
            <a:r>
              <a:rPr lang="it-IT" b="1" dirty="0" smtClean="0"/>
              <a:t>Il SAL non è costi + mark-up ma la percentuale di avanzamento ovvero la quantificazione sintetica di tipo tecnico-contabile dello stato di completamento del progetto !</a:t>
            </a:r>
            <a:endParaRPr lang="it-IT" b="1" dirty="0"/>
          </a:p>
        </p:txBody>
      </p:sp>
      <p:sp>
        <p:nvSpPr>
          <p:cNvPr id="5" name="Titolo 1"/>
          <p:cNvSpPr txBox="1">
            <a:spLocks/>
          </p:cNvSpPr>
          <p:nvPr/>
        </p:nvSpPr>
        <p:spPr>
          <a:xfrm>
            <a:off x="899592" y="260648"/>
            <a:ext cx="8244408" cy="646331"/>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defRPr/>
            </a:pPr>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Manuale tecnico-operativo</a:t>
            </a:r>
          </a:p>
          <a:p>
            <a:pPr>
              <a:defRPr/>
            </a:pPr>
            <a:r>
              <a:rPr lang="it-IT" sz="1200" b="1" dirty="0" smtClean="0">
                <a:solidFill>
                  <a:schemeClr val="bg1"/>
                </a:solidFill>
              </a:rPr>
              <a:t>(art.8</a:t>
            </a:r>
            <a:r>
              <a:rPr lang="it-IT" sz="1200" b="1" dirty="0">
                <a:solidFill>
                  <a:schemeClr val="bg1"/>
                </a:solidFill>
              </a:rPr>
              <a:t>, D.I. </a:t>
            </a:r>
            <a:r>
              <a:rPr lang="it-IT" sz="1200" b="1" dirty="0" err="1">
                <a:solidFill>
                  <a:schemeClr val="bg1"/>
                </a:solidFill>
              </a:rPr>
              <a:t>Miur-Mef</a:t>
            </a:r>
            <a:r>
              <a:rPr lang="it-IT" sz="1200" b="1" dirty="0">
                <a:solidFill>
                  <a:schemeClr val="bg1"/>
                </a:solidFill>
              </a:rPr>
              <a:t> 14 gennaio 2014, n° </a:t>
            </a:r>
            <a:r>
              <a:rPr lang="it-IT" sz="1200" b="1" dirty="0" smtClean="0">
                <a:solidFill>
                  <a:schemeClr val="bg1"/>
                </a:solidFill>
              </a:rPr>
              <a:t>19)</a:t>
            </a:r>
            <a:endParaRPr lang="it-IT" sz="1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899592" y="332656"/>
            <a:ext cx="8244408" cy="461665"/>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Osservazioni CODAU:</a:t>
            </a:r>
          </a:p>
        </p:txBody>
      </p:sp>
      <p:sp>
        <p:nvSpPr>
          <p:cNvPr id="3" name="CasellaDiTesto 2"/>
          <p:cNvSpPr txBox="1"/>
          <p:nvPr/>
        </p:nvSpPr>
        <p:spPr>
          <a:xfrm>
            <a:off x="179512" y="1700808"/>
            <a:ext cx="8712968" cy="4462760"/>
          </a:xfrm>
          <a:prstGeom prst="rect">
            <a:avLst/>
          </a:prstGeom>
          <a:solidFill>
            <a:schemeClr val="bg1"/>
          </a:solidFill>
        </p:spPr>
        <p:txBody>
          <a:bodyPr wrap="square" rtlCol="0">
            <a:spAutoFit/>
          </a:bodyPr>
          <a:lstStyle/>
          <a:p>
            <a:r>
              <a:rPr lang="it-IT" sz="2000" b="1" dirty="0" smtClean="0"/>
              <a:t>Contabilizzazione dei contributi pluriennali</a:t>
            </a:r>
            <a:r>
              <a:rPr lang="it-IT" sz="2000" dirty="0" smtClean="0"/>
              <a:t>, manca una spiegazione di dettaglio sulla differenza tra le due metodologie.</a:t>
            </a:r>
          </a:p>
          <a:p>
            <a:endParaRPr lang="it-IT" sz="800" dirty="0" smtClean="0"/>
          </a:p>
          <a:p>
            <a:r>
              <a:rPr lang="it-IT" sz="2000" b="1" dirty="0" smtClean="0"/>
              <a:t>Fondi per rischi e oneri – </a:t>
            </a:r>
            <a:r>
              <a:rPr lang="it-IT" sz="2000" dirty="0" smtClean="0"/>
              <a:t>occorre un approfondimento relativo  alle fattispecie di oneri da accantonare a detti fondi.</a:t>
            </a:r>
          </a:p>
          <a:p>
            <a:endParaRPr lang="it-IT" sz="800" dirty="0" smtClean="0"/>
          </a:p>
          <a:p>
            <a:r>
              <a:rPr lang="it-IT" sz="2000" dirty="0" smtClean="0"/>
              <a:t>Necessita </a:t>
            </a:r>
            <a:r>
              <a:rPr lang="it-IT" sz="2000" b="1" dirty="0" smtClean="0"/>
              <a:t>regolamentazione</a:t>
            </a:r>
            <a:r>
              <a:rPr lang="it-IT" sz="2000" dirty="0" smtClean="0"/>
              <a:t> comune sui seguenti aspetti: </a:t>
            </a:r>
          </a:p>
          <a:p>
            <a:pPr>
              <a:buFontTx/>
              <a:buChar char="-"/>
            </a:pPr>
            <a:r>
              <a:rPr lang="it-IT" sz="2000" dirty="0" smtClean="0"/>
              <a:t> gestione degli arretrati; - gestione del trattamento accessorio (alcuni Atenei rilevano il debito nei confronti del dipendente, altri costituiscono un fondo); - gestione del fondo unico di ateneo per i RTD. Le pratiche operative differiscono in maniera notevole, </a:t>
            </a:r>
            <a:r>
              <a:rPr lang="it-IT" sz="2000" b="1" dirty="0" smtClean="0"/>
              <a:t>a danno della </a:t>
            </a:r>
            <a:r>
              <a:rPr lang="it-IT" sz="2000" b="1" dirty="0" err="1" smtClean="0"/>
              <a:t>confrontabilità</a:t>
            </a:r>
            <a:r>
              <a:rPr lang="it-IT" sz="2000" b="1" dirty="0" smtClean="0"/>
              <a:t> dei bilanci. </a:t>
            </a:r>
          </a:p>
          <a:p>
            <a:endParaRPr lang="it-IT" sz="800" b="1" dirty="0" smtClean="0"/>
          </a:p>
          <a:p>
            <a:r>
              <a:rPr lang="it-IT" sz="2000" b="1" dirty="0" smtClean="0"/>
              <a:t>Immobilizzazioni finanziarie </a:t>
            </a:r>
            <a:r>
              <a:rPr lang="it-IT" sz="2000" dirty="0" smtClean="0"/>
              <a:t>- vengono previsti due criteri di valutazione delle partecipazioni mentre il </a:t>
            </a:r>
            <a:r>
              <a:rPr lang="it-IT" sz="2000" dirty="0" err="1" smtClean="0"/>
              <a:t>DI</a:t>
            </a:r>
            <a:r>
              <a:rPr lang="it-IT" sz="2000" dirty="0" smtClean="0"/>
              <a:t> n. 19 ne individua uno solo (quello del patrimonio netto).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srcRect/>
          <a:stretch>
            <a:fillRect/>
          </a:stretch>
        </p:blipFill>
        <p:spPr bwMode="auto">
          <a:xfrm>
            <a:off x="-36512" y="866329"/>
            <a:ext cx="9195540" cy="5991671"/>
          </a:xfrm>
          <a:prstGeom prst="rect">
            <a:avLst/>
          </a:prstGeom>
          <a:noFill/>
          <a:ln w="9525">
            <a:noFill/>
            <a:miter lim="800000"/>
            <a:headEnd/>
            <a:tailEnd/>
          </a:ln>
          <a:effectLst/>
        </p:spPr>
      </p:pic>
      <p:sp>
        <p:nvSpPr>
          <p:cNvPr id="4" name="Titolo 1"/>
          <p:cNvSpPr txBox="1">
            <a:spLocks/>
          </p:cNvSpPr>
          <p:nvPr/>
        </p:nvSpPr>
        <p:spPr>
          <a:xfrm>
            <a:off x="899592" y="404664"/>
            <a:ext cx="8244408" cy="461665"/>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Progetto analisi dei bilanci in COEP</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www.butta.org/wp-content/uploads/2009/07/italian_universitie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2123728" y="-26557"/>
            <a:ext cx="6120680" cy="6884557"/>
          </a:xfrm>
          <a:prstGeom prst="rect">
            <a:avLst/>
          </a:prstGeom>
          <a:noFill/>
        </p:spPr>
      </p:pic>
      <p:sp>
        <p:nvSpPr>
          <p:cNvPr id="8" name="CasellaDiTesto 7"/>
          <p:cNvSpPr txBox="1"/>
          <p:nvPr/>
        </p:nvSpPr>
        <p:spPr>
          <a:xfrm>
            <a:off x="-36512" y="4611255"/>
            <a:ext cx="5357850" cy="2246769"/>
          </a:xfrm>
          <a:prstGeom prst="rect">
            <a:avLst/>
          </a:prstGeom>
          <a:solidFill>
            <a:schemeClr val="bg1"/>
          </a:solidFill>
        </p:spPr>
        <p:txBody>
          <a:bodyPr wrap="square">
            <a:spAutoFit/>
          </a:bodyPr>
          <a:lstStyle/>
          <a:p>
            <a:pPr fontAlgn="auto">
              <a:spcBef>
                <a:spcPts val="0"/>
              </a:spcBef>
              <a:spcAft>
                <a:spcPts val="0"/>
              </a:spcAft>
              <a:defRPr/>
            </a:pPr>
            <a:r>
              <a:rPr lang="it-IT" sz="1800" b="1" dirty="0" err="1">
                <a:latin typeface="+mn-lt"/>
              </a:rPr>
              <a:t>N°</a:t>
            </a:r>
            <a:r>
              <a:rPr lang="it-IT" sz="1800" b="1" dirty="0">
                <a:latin typeface="+mn-lt"/>
              </a:rPr>
              <a:t> Università già in economica </a:t>
            </a:r>
            <a:r>
              <a:rPr lang="it-IT" sz="1800" b="1" dirty="0" err="1">
                <a:latin typeface="+mn-lt"/>
              </a:rPr>
              <a:t>pre</a:t>
            </a:r>
            <a:r>
              <a:rPr lang="it-IT" sz="1800" b="1" dirty="0">
                <a:latin typeface="+mn-lt"/>
              </a:rPr>
              <a:t> 2014:  22</a:t>
            </a:r>
          </a:p>
          <a:p>
            <a:pPr fontAlgn="auto">
              <a:spcBef>
                <a:spcPts val="0"/>
              </a:spcBef>
              <a:spcAft>
                <a:spcPts val="0"/>
              </a:spcAft>
              <a:defRPr/>
            </a:pPr>
            <a:endParaRPr lang="it-IT" sz="1800" b="1" dirty="0">
              <a:latin typeface="+mn-lt"/>
            </a:endParaRPr>
          </a:p>
          <a:p>
            <a:pPr fontAlgn="auto">
              <a:spcBef>
                <a:spcPts val="0"/>
              </a:spcBef>
              <a:spcAft>
                <a:spcPts val="0"/>
              </a:spcAft>
              <a:defRPr/>
            </a:pPr>
            <a:r>
              <a:rPr lang="it-IT" sz="1800" b="1" dirty="0" smtClean="0">
                <a:latin typeface="+mn-lt"/>
              </a:rPr>
              <a:t>Dal 1 gennaio 2015: 54</a:t>
            </a:r>
            <a:endParaRPr lang="it-IT" sz="1800" b="1" dirty="0">
              <a:latin typeface="+mn-lt"/>
            </a:endParaRPr>
          </a:p>
          <a:p>
            <a:pPr fontAlgn="auto">
              <a:spcBef>
                <a:spcPts val="0"/>
              </a:spcBef>
              <a:spcAft>
                <a:spcPts val="0"/>
              </a:spcAft>
              <a:defRPr/>
            </a:pPr>
            <a:endParaRPr lang="it-IT" sz="1800" b="1" dirty="0" smtClean="0">
              <a:latin typeface="+mn-lt"/>
            </a:endParaRPr>
          </a:p>
          <a:p>
            <a:pPr fontAlgn="auto">
              <a:spcBef>
                <a:spcPts val="0"/>
              </a:spcBef>
              <a:spcAft>
                <a:spcPts val="0"/>
              </a:spcAft>
              <a:defRPr/>
            </a:pPr>
            <a:r>
              <a:rPr lang="it-IT" sz="1800" b="1" dirty="0" smtClean="0">
                <a:latin typeface="+mn-lt"/>
              </a:rPr>
              <a:t>Previste 2016: 3</a:t>
            </a:r>
          </a:p>
          <a:p>
            <a:pPr fontAlgn="auto">
              <a:spcBef>
                <a:spcPts val="0"/>
              </a:spcBef>
              <a:spcAft>
                <a:spcPts val="0"/>
              </a:spcAft>
              <a:defRPr/>
            </a:pPr>
            <a:endParaRPr lang="it-IT" sz="1800" b="1" dirty="0" smtClean="0">
              <a:latin typeface="+mn-lt"/>
            </a:endParaRPr>
          </a:p>
          <a:p>
            <a:pPr fontAlgn="auto">
              <a:spcBef>
                <a:spcPts val="0"/>
              </a:spcBef>
              <a:spcAft>
                <a:spcPts val="0"/>
              </a:spcAft>
              <a:defRPr/>
            </a:pPr>
            <a:r>
              <a:rPr lang="it-IT" sz="1800" b="1" dirty="0" smtClean="0">
                <a:latin typeface="+mn-lt"/>
              </a:rPr>
              <a:t>Previste 2017: 1</a:t>
            </a:r>
            <a:endParaRPr lang="it-IT" sz="1800" b="1" dirty="0">
              <a:latin typeface="+mn-lt"/>
            </a:endParaRPr>
          </a:p>
          <a:p>
            <a:pPr fontAlgn="auto">
              <a:spcBef>
                <a:spcPts val="0"/>
              </a:spcBef>
              <a:spcAft>
                <a:spcPts val="0"/>
              </a:spcAft>
              <a:defRPr/>
            </a:pPr>
            <a:endParaRPr lang="it-IT" sz="1400" b="1" dirty="0">
              <a:latin typeface="+mn-lt"/>
            </a:endParaRPr>
          </a:p>
        </p:txBody>
      </p:sp>
      <p:sp>
        <p:nvSpPr>
          <p:cNvPr id="16388" name="CasellaDiTesto 5"/>
          <p:cNvSpPr txBox="1">
            <a:spLocks noChangeArrowheads="1"/>
          </p:cNvSpPr>
          <p:nvPr/>
        </p:nvSpPr>
        <p:spPr bwMode="auto">
          <a:xfrm>
            <a:off x="0" y="1857364"/>
            <a:ext cx="4387853" cy="400110"/>
          </a:xfrm>
          <a:prstGeom prst="rect">
            <a:avLst/>
          </a:prstGeom>
          <a:solidFill>
            <a:schemeClr val="bg1"/>
          </a:solidFill>
          <a:ln w="9525">
            <a:noFill/>
            <a:miter lim="800000"/>
            <a:headEnd/>
            <a:tailEnd/>
          </a:ln>
        </p:spPr>
        <p:txBody>
          <a:bodyPr wrap="square">
            <a:spAutoFit/>
          </a:bodyPr>
          <a:lstStyle/>
          <a:p>
            <a:r>
              <a:rPr lang="it-IT" sz="2000" b="1" dirty="0">
                <a:latin typeface="Calibri" pitchFamily="34" charset="0"/>
              </a:rPr>
              <a:t>Da una situazione disomogenea …..</a:t>
            </a:r>
          </a:p>
        </p:txBody>
      </p:sp>
      <p:sp>
        <p:nvSpPr>
          <p:cNvPr id="16389" name="CasellaDiTesto 6"/>
          <p:cNvSpPr txBox="1">
            <a:spLocks noChangeArrowheads="1"/>
          </p:cNvSpPr>
          <p:nvPr/>
        </p:nvSpPr>
        <p:spPr bwMode="auto">
          <a:xfrm>
            <a:off x="-36512" y="3935560"/>
            <a:ext cx="5572132" cy="707886"/>
          </a:xfrm>
          <a:prstGeom prst="rect">
            <a:avLst/>
          </a:prstGeom>
          <a:solidFill>
            <a:schemeClr val="bg1"/>
          </a:solidFill>
          <a:ln w="9525">
            <a:noFill/>
            <a:miter lim="800000"/>
            <a:headEnd/>
            <a:tailEnd/>
          </a:ln>
        </p:spPr>
        <p:txBody>
          <a:bodyPr wrap="square">
            <a:spAutoFit/>
          </a:bodyPr>
          <a:lstStyle/>
          <a:p>
            <a:r>
              <a:rPr lang="it-IT" sz="2000" dirty="0">
                <a:latin typeface="Calibri" pitchFamily="34" charset="0"/>
              </a:rPr>
              <a:t>…..</a:t>
            </a:r>
            <a:r>
              <a:rPr lang="it-IT" sz="2000" b="1" dirty="0">
                <a:latin typeface="Calibri" pitchFamily="34" charset="0"/>
              </a:rPr>
              <a:t> al passaggio in </a:t>
            </a:r>
            <a:r>
              <a:rPr lang="it-IT" sz="2000" b="1" u="sng" dirty="0">
                <a:latin typeface="Calibri" pitchFamily="34" charset="0"/>
              </a:rPr>
              <a:t>bilancio unico </a:t>
            </a:r>
            <a:r>
              <a:rPr lang="it-IT" sz="2000" b="1" dirty="0">
                <a:latin typeface="Calibri" pitchFamily="34" charset="0"/>
              </a:rPr>
              <a:t>in contabilità economico patrimoniale</a:t>
            </a:r>
          </a:p>
        </p:txBody>
      </p:sp>
      <p:pic>
        <p:nvPicPr>
          <p:cNvPr id="16390" name="Immagine 9" descr="tabella02.jpg"/>
          <p:cNvPicPr>
            <a:picLocks noChangeAspect="1"/>
          </p:cNvPicPr>
          <p:nvPr/>
        </p:nvPicPr>
        <p:blipFill>
          <a:blip r:embed="rId4" cstate="print"/>
          <a:srcRect/>
          <a:stretch>
            <a:fillRect/>
          </a:stretch>
        </p:blipFill>
        <p:spPr bwMode="auto">
          <a:xfrm>
            <a:off x="0" y="2166180"/>
            <a:ext cx="9144000" cy="1905762"/>
          </a:xfrm>
          <a:prstGeom prst="rect">
            <a:avLst/>
          </a:prstGeom>
          <a:noFill/>
          <a:ln w="9525">
            <a:noFill/>
            <a:miter lim="800000"/>
            <a:headEnd/>
            <a:tailEnd/>
          </a:ln>
        </p:spPr>
      </p:pic>
      <p:sp>
        <p:nvSpPr>
          <p:cNvPr id="9" name="Titolo 1"/>
          <p:cNvSpPr txBox="1">
            <a:spLocks/>
          </p:cNvSpPr>
          <p:nvPr/>
        </p:nvSpPr>
        <p:spPr>
          <a:xfrm>
            <a:off x="5572132" y="-27384"/>
            <a:ext cx="3571868" cy="1200329"/>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Il sistema universitario verso bilanci confrontabili?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012212" y="980728"/>
            <a:ext cx="8024284" cy="5909310"/>
          </a:xfrm>
          <a:prstGeom prst="rect">
            <a:avLst/>
          </a:prstGeom>
          <a:noFill/>
        </p:spPr>
        <p:txBody>
          <a:bodyPr wrap="square" rtlCol="0">
            <a:spAutoFit/>
          </a:bodyPr>
          <a:lstStyle/>
          <a:p>
            <a:r>
              <a:rPr lang="it-IT" sz="2200" dirty="0" smtClean="0"/>
              <a:t>La disponibilità di situazioni economico patrimoniali confrontabili e coerenti, consentirebbe di elaborare un set di indicatori per monitorare la </a:t>
            </a:r>
            <a:r>
              <a:rPr lang="it-IT" sz="2200" u="sng" dirty="0" smtClean="0"/>
              <a:t>sostenibilità economica </a:t>
            </a:r>
            <a:r>
              <a:rPr lang="it-IT" sz="2200" dirty="0" smtClean="0"/>
              <a:t>e gli </a:t>
            </a:r>
            <a:r>
              <a:rPr lang="it-IT" sz="2200" u="sng" dirty="0" smtClean="0"/>
              <a:t>equilibri di bilancio</a:t>
            </a:r>
            <a:endParaRPr lang="it-IT" sz="2200" dirty="0" smtClean="0"/>
          </a:p>
          <a:p>
            <a:endParaRPr lang="it-IT" sz="2200" dirty="0" smtClean="0"/>
          </a:p>
          <a:p>
            <a:r>
              <a:rPr lang="it-IT" sz="2200" dirty="0" smtClean="0"/>
              <a:t>SOSTENIBILITÀ ECONOMICA:</a:t>
            </a:r>
          </a:p>
          <a:p>
            <a:pPr marL="342900" indent="-342900">
              <a:buFont typeface="Wingdings" pitchFamily="2" charset="2"/>
              <a:buChar char="§"/>
            </a:pPr>
            <a:r>
              <a:rPr lang="it-IT" sz="2200" dirty="0" smtClean="0"/>
              <a:t>ISEF</a:t>
            </a:r>
          </a:p>
          <a:p>
            <a:pPr marL="342900" indent="-342900">
              <a:buFont typeface="Wingdings" pitchFamily="2" charset="2"/>
              <a:buChar char="§"/>
            </a:pPr>
            <a:r>
              <a:rPr lang="it-IT" sz="2200" dirty="0" smtClean="0"/>
              <a:t>Margine sull’attività istituzionale</a:t>
            </a:r>
          </a:p>
          <a:p>
            <a:pPr marL="342900" indent="-342900">
              <a:buFont typeface="Wingdings" pitchFamily="2" charset="2"/>
              <a:buChar char="§"/>
            </a:pPr>
            <a:r>
              <a:rPr lang="it-IT" sz="2200" dirty="0" smtClean="0"/>
              <a:t>Proventi propri / Tot proventi</a:t>
            </a:r>
          </a:p>
          <a:p>
            <a:pPr marL="342900" indent="-342900">
              <a:buFont typeface="Wingdings" pitchFamily="2" charset="2"/>
              <a:buChar char="§"/>
            </a:pPr>
            <a:r>
              <a:rPr lang="it-IT" sz="2200" dirty="0" smtClean="0"/>
              <a:t>Proventi di ricerca / Proventi propri</a:t>
            </a:r>
          </a:p>
          <a:p>
            <a:pPr marL="342900" indent="-342900">
              <a:buFont typeface="Wingdings" pitchFamily="2" charset="2"/>
              <a:buChar char="§"/>
            </a:pPr>
            <a:r>
              <a:rPr lang="it-IT" sz="2200" dirty="0" err="1" smtClean="0"/>
              <a:t>Ebit</a:t>
            </a:r>
            <a:r>
              <a:rPr lang="it-IT" sz="2200" dirty="0" smtClean="0"/>
              <a:t> / Interessi</a:t>
            </a:r>
          </a:p>
          <a:p>
            <a:pPr>
              <a:buFontTx/>
              <a:buChar char="-"/>
            </a:pPr>
            <a:endParaRPr lang="it-IT" sz="2200" dirty="0" smtClean="0"/>
          </a:p>
          <a:p>
            <a:r>
              <a:rPr lang="it-IT" sz="2200" dirty="0" smtClean="0"/>
              <a:t>EQUILIBRIO FINANZIARIO e SOLIDITA’ PATRIMONIALE:</a:t>
            </a:r>
          </a:p>
          <a:p>
            <a:pPr marL="342900" indent="-342900">
              <a:buFont typeface="Wingdings" pitchFamily="2" charset="2"/>
              <a:buChar char="§"/>
            </a:pPr>
            <a:r>
              <a:rPr lang="it-IT" sz="2200" dirty="0" smtClean="0"/>
              <a:t>Attivo corrente/ passivo corrente</a:t>
            </a:r>
          </a:p>
          <a:p>
            <a:pPr marL="342900" indent="-342900">
              <a:buFont typeface="Wingdings" pitchFamily="2" charset="2"/>
              <a:buChar char="§"/>
            </a:pPr>
            <a:r>
              <a:rPr lang="it-IT" sz="2200" dirty="0" smtClean="0"/>
              <a:t>debiti/ Patrimonio Netto</a:t>
            </a:r>
          </a:p>
          <a:p>
            <a:endParaRPr lang="it-IT" dirty="0" smtClean="0"/>
          </a:p>
          <a:p>
            <a:endParaRPr lang="it-IT" dirty="0"/>
          </a:p>
        </p:txBody>
      </p:sp>
      <p:sp>
        <p:nvSpPr>
          <p:cNvPr id="6" name="Titolo 1"/>
          <p:cNvSpPr txBox="1">
            <a:spLocks/>
          </p:cNvSpPr>
          <p:nvPr/>
        </p:nvSpPr>
        <p:spPr>
          <a:xfrm>
            <a:off x="899592" y="404664"/>
            <a:ext cx="8244408" cy="461665"/>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Gli indicatori di bilancio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preferRelativeResize="0">
            <a:picLocks/>
          </p:cNvPicPr>
          <p:nvPr/>
        </p:nvPicPr>
        <p:blipFill>
          <a:blip r:embed="rId3" cstate="print">
            <a:lum bright="70000" contrast="-70000"/>
            <a:extLst>
              <a:ext uri="{BEBA8EAE-BF5A-486C-A8C5-ECC9F3942E4B}">
                <a14:imgProps xmlns:a14="http://schemas.microsoft.com/office/drawing/2010/main">
                  <a14:imgLayer r:embed="rId4">
                    <a14:imgEffect>
                      <a14:sharpenSoften amount="-80000"/>
                    </a14:imgEffect>
                  </a14:imgLayer>
                </a14:imgProps>
              </a:ext>
            </a:extLst>
          </a:blip>
          <a:stretch>
            <a:fillRect/>
          </a:stretch>
        </p:blipFill>
        <p:spPr bwMode="auto">
          <a:xfrm>
            <a:off x="891456" y="1628800"/>
            <a:ext cx="7501904" cy="4608512"/>
          </a:xfrm>
          <a:prstGeom prst="rect">
            <a:avLst/>
          </a:prstGeom>
          <a:noFill/>
          <a:ln w="9525">
            <a:noFill/>
            <a:miter lim="800000"/>
            <a:headEnd/>
            <a:tailEnd/>
          </a:ln>
          <a:effectLst/>
        </p:spPr>
      </p:pic>
      <p:sp>
        <p:nvSpPr>
          <p:cNvPr id="4" name="Titolo 1"/>
          <p:cNvSpPr txBox="1">
            <a:spLocks/>
          </p:cNvSpPr>
          <p:nvPr/>
        </p:nvSpPr>
        <p:spPr>
          <a:xfrm>
            <a:off x="891456" y="2545740"/>
            <a:ext cx="7501904" cy="523220"/>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lgn="ctr"/>
            <a:r>
              <a:rPr lang="it-IT" sz="2800" b="1" kern="1200" dirty="0" smtClean="0">
                <a:solidFill>
                  <a:schemeClr val="bg1"/>
                </a:solidFill>
                <a:effectLst>
                  <a:outerShdw blurRad="38100" dist="38100" dir="2700000" algn="tl">
                    <a:srgbClr val="000000"/>
                  </a:outerShdw>
                </a:effectLst>
                <a:latin typeface="Tahoma" pitchFamily="34" charset="0"/>
                <a:ea typeface="+mn-ea"/>
                <a:cs typeface="+mn-cs"/>
              </a:rPr>
              <a:t>Il bilancio unico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146" name="Picture 2"/>
          <p:cNvPicPr>
            <a:picLocks noChangeAspect="1" noChangeArrowheads="1"/>
          </p:cNvPicPr>
          <p:nvPr/>
        </p:nvPicPr>
        <p:blipFill>
          <a:blip r:embed="rId3" cstate="print"/>
          <a:srcRect/>
          <a:stretch>
            <a:fillRect/>
          </a:stretch>
        </p:blipFill>
        <p:spPr bwMode="auto">
          <a:xfrm>
            <a:off x="-32"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preferRelativeResize="0">
            <a:picLocks/>
          </p:cNvPicPr>
          <p:nvPr/>
        </p:nvPicPr>
        <p:blipFill>
          <a:blip r:embed="rId2" cstate="print">
            <a:lum bright="70000" contrast="-70000"/>
            <a:extLst>
              <a:ext uri="{BEBA8EAE-BF5A-486C-A8C5-ECC9F3942E4B}">
                <a14:imgProps xmlns:a14="http://schemas.microsoft.com/office/drawing/2010/main">
                  <a14:imgLayer r:embed="rId3">
                    <a14:imgEffect>
                      <a14:sharpenSoften amount="-80000"/>
                    </a14:imgEffect>
                  </a14:imgLayer>
                </a14:imgProps>
              </a:ext>
            </a:extLst>
          </a:blip>
          <a:stretch>
            <a:fillRect/>
          </a:stretch>
        </p:blipFill>
        <p:spPr bwMode="auto">
          <a:xfrm>
            <a:off x="891456" y="1628800"/>
            <a:ext cx="7501904" cy="4608512"/>
          </a:xfrm>
          <a:prstGeom prst="rect">
            <a:avLst/>
          </a:prstGeom>
          <a:noFill/>
          <a:ln w="9525">
            <a:noFill/>
            <a:miter lim="800000"/>
            <a:headEnd/>
            <a:tailEnd/>
          </a:ln>
          <a:effectLst/>
        </p:spPr>
      </p:pic>
      <p:sp>
        <p:nvSpPr>
          <p:cNvPr id="3" name="Titolo 1"/>
          <p:cNvSpPr txBox="1">
            <a:spLocks/>
          </p:cNvSpPr>
          <p:nvPr/>
        </p:nvSpPr>
        <p:spPr>
          <a:xfrm>
            <a:off x="891456" y="2545740"/>
            <a:ext cx="7501904" cy="523220"/>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lgn="ctr"/>
            <a:r>
              <a:rPr lang="it-IT" sz="2800" b="1" kern="1200" dirty="0" smtClean="0">
                <a:solidFill>
                  <a:schemeClr val="bg1"/>
                </a:solidFill>
                <a:effectLst>
                  <a:outerShdw blurRad="38100" dist="38100" dir="2700000" algn="tl">
                    <a:srgbClr val="000000"/>
                  </a:outerShdw>
                </a:effectLst>
                <a:latin typeface="Tahoma" pitchFamily="34" charset="0"/>
                <a:ea typeface="+mn-ea"/>
                <a:cs typeface="+mn-cs"/>
              </a:rPr>
              <a:t>Il processo di riforma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0" y="-27384"/>
            <a:ext cx="9156623" cy="2180546"/>
          </a:xfrm>
          <a:prstGeom prst="rect">
            <a:avLst/>
          </a:prstGeom>
          <a:noFill/>
          <a:ln w="9525">
            <a:noFill/>
            <a:miter lim="800000"/>
            <a:headEnd/>
            <a:tailEnd/>
          </a:ln>
          <a:effectLst/>
        </p:spPr>
      </p:pic>
      <p:sp>
        <p:nvSpPr>
          <p:cNvPr id="5" name="CasellaDiTesto 4"/>
          <p:cNvSpPr txBox="1"/>
          <p:nvPr/>
        </p:nvSpPr>
        <p:spPr>
          <a:xfrm>
            <a:off x="0" y="2428868"/>
            <a:ext cx="9144000" cy="892552"/>
          </a:xfrm>
          <a:prstGeom prst="rect">
            <a:avLst/>
          </a:prstGeom>
          <a:noFill/>
        </p:spPr>
        <p:txBody>
          <a:bodyPr wrap="square" rtlCol="0">
            <a:spAutoFit/>
          </a:bodyPr>
          <a:lstStyle/>
          <a:p>
            <a:r>
              <a:rPr lang="it-IT" sz="2600" dirty="0" smtClean="0">
                <a:latin typeface="Garamond" pitchFamily="18" charset="0"/>
              </a:rPr>
              <a:t>L’introduzione del bilancio unico non ha lo scopo di favorire una gestione unitaria ma va ricercata in una serie di altre motivazioni:</a:t>
            </a:r>
            <a:endParaRPr lang="it-IT" sz="2600" dirty="0">
              <a:latin typeface="Garamond" pitchFamily="18" charset="0"/>
            </a:endParaRPr>
          </a:p>
        </p:txBody>
      </p:sp>
      <p:pic>
        <p:nvPicPr>
          <p:cNvPr id="2051" name="Picture 3"/>
          <p:cNvPicPr>
            <a:picLocks noChangeAspect="1" noChangeArrowheads="1"/>
          </p:cNvPicPr>
          <p:nvPr/>
        </p:nvPicPr>
        <p:blipFill>
          <a:blip r:embed="rId4" cstate="print"/>
          <a:srcRect/>
          <a:stretch>
            <a:fillRect/>
          </a:stretch>
        </p:blipFill>
        <p:spPr bwMode="auto">
          <a:xfrm>
            <a:off x="0" y="3505211"/>
            <a:ext cx="9144000" cy="27813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95536" y="1915247"/>
            <a:ext cx="8748463" cy="2585323"/>
          </a:xfrm>
          <a:prstGeom prst="rect">
            <a:avLst/>
          </a:prstGeom>
          <a:noFill/>
        </p:spPr>
        <p:txBody>
          <a:bodyPr wrap="square">
            <a:spAutoFit/>
          </a:bodyPr>
          <a:lstStyle/>
          <a:p>
            <a:pPr marL="354013" indent="-354013">
              <a:spcAft>
                <a:spcPts val="1800"/>
              </a:spcAft>
              <a:buClr>
                <a:srgbClr val="08758B"/>
              </a:buClr>
              <a:buFont typeface="Wingdings" pitchFamily="2" charset="2"/>
              <a:buChar char="§"/>
              <a:defRPr/>
            </a:pPr>
            <a:r>
              <a:rPr lang="it-IT" sz="2200" dirty="0" smtClean="0">
                <a:latin typeface="Calibri" pitchFamily="34" charset="0"/>
                <a:cs typeface="Calibri" pitchFamily="34" charset="0"/>
              </a:rPr>
              <a:t>L’autonomia didattica e di ricerca  delle strutture dipartimentali non è influenzata dalle norme  sul bilancio</a:t>
            </a:r>
          </a:p>
          <a:p>
            <a:pPr marL="354013" indent="-354013">
              <a:spcAft>
                <a:spcPts val="1800"/>
              </a:spcAft>
              <a:buClr>
                <a:srgbClr val="08758B"/>
              </a:buClr>
              <a:buFont typeface="Wingdings" pitchFamily="2" charset="2"/>
              <a:buChar char="§"/>
              <a:defRPr/>
            </a:pPr>
            <a:r>
              <a:rPr lang="it-IT" sz="2200" dirty="0" smtClean="0">
                <a:latin typeface="Calibri" pitchFamily="34" charset="0"/>
                <a:cs typeface="Calibri" pitchFamily="34" charset="0"/>
              </a:rPr>
              <a:t>L’autonomia gestionale, finanziaria e amministrativa sono concetti differenti dall’autonomia contabile </a:t>
            </a:r>
            <a:endParaRPr lang="it-IT" sz="2200" dirty="0">
              <a:latin typeface="Calibri" pitchFamily="34" charset="0"/>
              <a:cs typeface="Calibri" pitchFamily="34" charset="0"/>
            </a:endParaRPr>
          </a:p>
          <a:p>
            <a:pPr marL="354013" indent="-354013">
              <a:spcAft>
                <a:spcPts val="1800"/>
              </a:spcAft>
              <a:buClr>
                <a:srgbClr val="08758B"/>
              </a:buClr>
              <a:buFont typeface="Wingdings" pitchFamily="2" charset="2"/>
              <a:buChar char="§"/>
              <a:defRPr/>
            </a:pPr>
            <a:r>
              <a:rPr lang="it-IT" sz="2200" dirty="0" smtClean="0">
                <a:latin typeface="Calibri" pitchFamily="34" charset="0"/>
                <a:cs typeface="Calibri" pitchFamily="34" charset="0"/>
              </a:rPr>
              <a:t>L’autonomia contabile non aggiunge valore rispetto al core delle competenze di un dipartimento/centro autonomo</a:t>
            </a:r>
            <a:endParaRPr lang="it-IT" sz="2200" dirty="0">
              <a:latin typeface="Calibri" pitchFamily="34" charset="0"/>
              <a:cs typeface="Calibri" pitchFamily="34" charset="0"/>
            </a:endParaRPr>
          </a:p>
        </p:txBody>
      </p:sp>
      <p:sp>
        <p:nvSpPr>
          <p:cNvPr id="4" name="Titolo 1"/>
          <p:cNvSpPr txBox="1">
            <a:spLocks/>
          </p:cNvSpPr>
          <p:nvPr/>
        </p:nvSpPr>
        <p:spPr>
          <a:xfrm>
            <a:off x="899592" y="404664"/>
            <a:ext cx="8244408" cy="461665"/>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Il bilancio unico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285728"/>
            <a:ext cx="7560840" cy="646331"/>
          </a:xfrm>
          <a:noFill/>
        </p:spPr>
        <p:txBody>
          <a:bodyPr wrap="square" rtlCol="0">
            <a:spAutoFit/>
          </a:bodyPr>
          <a:lstStyle/>
          <a:p>
            <a:pPr algn="ctr">
              <a:defRPr/>
            </a:pPr>
            <a:r>
              <a:rPr lang="it-IT" sz="3600" b="1" dirty="0" smtClean="0">
                <a:solidFill>
                  <a:srgbClr val="003F6F"/>
                </a:solidFill>
              </a:rPr>
              <a:t>I nuovi Dipartimenti</a:t>
            </a:r>
            <a:endParaRPr lang="it-IT" sz="3600" b="1" dirty="0">
              <a:solidFill>
                <a:srgbClr val="003F6F"/>
              </a:solidFill>
            </a:endParaRPr>
          </a:p>
        </p:txBody>
      </p:sp>
      <p:sp>
        <p:nvSpPr>
          <p:cNvPr id="6" name="Sottotitolo 2"/>
          <p:cNvSpPr>
            <a:spLocks noGrp="1"/>
          </p:cNvSpPr>
          <p:nvPr>
            <p:ph idx="1"/>
          </p:nvPr>
        </p:nvSpPr>
        <p:spPr>
          <a:xfrm>
            <a:off x="323528" y="2143116"/>
            <a:ext cx="8496944" cy="3714776"/>
          </a:xfrm>
        </p:spPr>
        <p:txBody>
          <a:bodyPr lIns="0" rIns="18288">
            <a:normAutofit/>
          </a:bodyPr>
          <a:lstStyle/>
          <a:p>
            <a:pPr>
              <a:lnSpc>
                <a:spcPct val="120000"/>
              </a:lnSpc>
              <a:buClr>
                <a:srgbClr val="08758B"/>
              </a:buClr>
              <a:buFont typeface="Wingdings" pitchFamily="2" charset="2"/>
              <a:buChar char="q"/>
              <a:defRPr/>
            </a:pPr>
            <a:r>
              <a:rPr lang="it-IT" sz="2400" dirty="0" smtClean="0">
                <a:latin typeface="+mj-lt"/>
                <a:cs typeface="Calibri" pitchFamily="34" charset="0"/>
              </a:rPr>
              <a:t>NON hanno </a:t>
            </a:r>
            <a:r>
              <a:rPr lang="it-IT" sz="2400" dirty="0">
                <a:latin typeface="+mj-lt"/>
                <a:cs typeface="Calibri" pitchFamily="34" charset="0"/>
              </a:rPr>
              <a:t>più autonomia contabile </a:t>
            </a:r>
            <a:r>
              <a:rPr lang="it-IT" sz="2400" dirty="0" smtClean="0">
                <a:latin typeface="+mj-lt"/>
                <a:cs typeface="Calibri" pitchFamily="34" charset="0"/>
              </a:rPr>
              <a:t>in quanto non hanno un </a:t>
            </a:r>
            <a:r>
              <a:rPr lang="it-IT" sz="2400" dirty="0">
                <a:latin typeface="+mj-lt"/>
                <a:cs typeface="Calibri" pitchFamily="34" charset="0"/>
              </a:rPr>
              <a:t>bilancio autonomo </a:t>
            </a:r>
            <a:endParaRPr lang="it-IT" sz="2400" dirty="0" smtClean="0">
              <a:latin typeface="+mj-lt"/>
              <a:cs typeface="Calibri" pitchFamily="34" charset="0"/>
            </a:endParaRPr>
          </a:p>
          <a:p>
            <a:pPr>
              <a:lnSpc>
                <a:spcPct val="120000"/>
              </a:lnSpc>
              <a:buClr>
                <a:srgbClr val="08758B"/>
              </a:buClr>
              <a:buFont typeface="Wingdings" pitchFamily="2" charset="2"/>
              <a:buChar char="q"/>
              <a:defRPr/>
            </a:pPr>
            <a:r>
              <a:rPr lang="it-IT" sz="2400" dirty="0" smtClean="0">
                <a:latin typeface="+mj-lt"/>
                <a:cs typeface="Calibri" pitchFamily="34" charset="0"/>
              </a:rPr>
              <a:t>Costituiscono un Centro di Responsabilità del </a:t>
            </a:r>
            <a:r>
              <a:rPr lang="it-IT" sz="2400" dirty="0">
                <a:latin typeface="+mj-lt"/>
                <a:cs typeface="Calibri" pitchFamily="34" charset="0"/>
              </a:rPr>
              <a:t>Bilancio unico </a:t>
            </a:r>
            <a:r>
              <a:rPr lang="it-IT" sz="2400" dirty="0" smtClean="0">
                <a:latin typeface="+mj-lt"/>
                <a:cs typeface="Calibri" pitchFamily="34" charset="0"/>
              </a:rPr>
              <a:t>d’Ateneo </a:t>
            </a:r>
            <a:r>
              <a:rPr lang="it-IT" sz="2400" dirty="0">
                <a:latin typeface="+mj-lt"/>
                <a:cs typeface="Calibri" pitchFamily="34" charset="0"/>
              </a:rPr>
              <a:t>e unico </a:t>
            </a:r>
            <a:r>
              <a:rPr lang="it-IT" sz="2400" dirty="0" smtClean="0">
                <a:latin typeface="+mj-lt"/>
                <a:cs typeface="Calibri" pitchFamily="34" charset="0"/>
              </a:rPr>
              <a:t>è </a:t>
            </a:r>
            <a:r>
              <a:rPr lang="it-IT" sz="2400" dirty="0">
                <a:latin typeface="+mj-lt"/>
                <a:cs typeface="Calibri" pitchFamily="34" charset="0"/>
              </a:rPr>
              <a:t>il conto </a:t>
            </a:r>
            <a:r>
              <a:rPr lang="it-IT" sz="2400" dirty="0" smtClean="0">
                <a:latin typeface="+mj-lt"/>
                <a:cs typeface="Calibri" pitchFamily="34" charset="0"/>
              </a:rPr>
              <a:t>di Tesoreria</a:t>
            </a:r>
            <a:endParaRPr lang="it-IT" sz="2400" dirty="0">
              <a:latin typeface="+mj-lt"/>
              <a:cs typeface="Calibri" pitchFamily="34" charset="0"/>
            </a:endParaRPr>
          </a:p>
          <a:p>
            <a:pPr>
              <a:lnSpc>
                <a:spcPct val="120000"/>
              </a:lnSpc>
              <a:buClr>
                <a:srgbClr val="08758B"/>
              </a:buClr>
              <a:buFont typeface="Wingdings" pitchFamily="2" charset="2"/>
              <a:buChar char="q"/>
              <a:defRPr/>
            </a:pPr>
            <a:r>
              <a:rPr lang="it-IT" sz="2400" dirty="0" smtClean="0">
                <a:latin typeface="+mj-lt"/>
                <a:cs typeface="Calibri" pitchFamily="34" charset="0"/>
              </a:rPr>
              <a:t>Mantengono sia autonomia </a:t>
            </a:r>
            <a:r>
              <a:rPr lang="it-IT" sz="2400" dirty="0">
                <a:latin typeface="+mj-lt"/>
                <a:cs typeface="Calibri" pitchFamily="34" charset="0"/>
              </a:rPr>
              <a:t>amministrativa </a:t>
            </a:r>
            <a:r>
              <a:rPr lang="it-IT" sz="2400" dirty="0" smtClean="0">
                <a:latin typeface="+mj-lt"/>
                <a:cs typeface="Calibri" pitchFamily="34" charset="0"/>
              </a:rPr>
              <a:t>e gestionale</a:t>
            </a:r>
            <a:r>
              <a:rPr lang="it-IT" sz="2400" dirty="0">
                <a:latin typeface="+mj-lt"/>
                <a:cs typeface="Calibri" pitchFamily="34" charset="0"/>
              </a:rPr>
              <a:t> </a:t>
            </a:r>
            <a:r>
              <a:rPr lang="it-IT" sz="2400" dirty="0" smtClean="0">
                <a:latin typeface="+mj-lt"/>
                <a:cs typeface="Calibri" pitchFamily="34" charset="0"/>
              </a:rPr>
              <a:t>che autonomia </a:t>
            </a:r>
            <a:r>
              <a:rPr lang="it-IT" sz="2400" dirty="0">
                <a:latin typeface="+mj-lt"/>
                <a:cs typeface="Calibri" pitchFamily="34" charset="0"/>
              </a:rPr>
              <a:t>didattica e </a:t>
            </a:r>
            <a:r>
              <a:rPr lang="it-IT" sz="2400" dirty="0" smtClean="0">
                <a:latin typeface="+mj-lt"/>
                <a:cs typeface="Calibri" pitchFamily="34" charset="0"/>
              </a:rPr>
              <a:t>scientifica</a:t>
            </a:r>
          </a:p>
        </p:txBody>
      </p:sp>
      <p:sp>
        <p:nvSpPr>
          <p:cNvPr id="10" name="AutoShape 25"/>
          <p:cNvSpPr>
            <a:spLocks noChangeArrowheads="1"/>
          </p:cNvSpPr>
          <p:nvPr/>
        </p:nvSpPr>
        <p:spPr bwMode="auto">
          <a:xfrm rot="5400000">
            <a:off x="4137442" y="851772"/>
            <a:ext cx="654332" cy="1356851"/>
          </a:xfrm>
          <a:custGeom>
            <a:avLst/>
            <a:gdLst>
              <a:gd name="G0" fmla="+- 15968 0 0"/>
              <a:gd name="G1" fmla="+- 4637 0 0"/>
              <a:gd name="G2" fmla="+- 21600 0 4637"/>
              <a:gd name="G3" fmla="+- 10800 0 4637"/>
              <a:gd name="G4" fmla="+- 21600 0 15968"/>
              <a:gd name="G5" fmla="*/ G4 G3 10800"/>
              <a:gd name="G6" fmla="+- 21600 0 G5"/>
              <a:gd name="T0" fmla="*/ 15968 w 21600"/>
              <a:gd name="T1" fmla="*/ 0 h 21600"/>
              <a:gd name="T2" fmla="*/ 0 w 21600"/>
              <a:gd name="T3" fmla="*/ 10800 h 21600"/>
              <a:gd name="T4" fmla="*/ 1596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968" y="0"/>
                </a:moveTo>
                <a:lnTo>
                  <a:pt x="15968" y="4637"/>
                </a:lnTo>
                <a:lnTo>
                  <a:pt x="3375" y="4637"/>
                </a:lnTo>
                <a:lnTo>
                  <a:pt x="3375" y="16963"/>
                </a:lnTo>
                <a:lnTo>
                  <a:pt x="15968" y="16963"/>
                </a:lnTo>
                <a:lnTo>
                  <a:pt x="15968" y="21600"/>
                </a:lnTo>
                <a:lnTo>
                  <a:pt x="21600" y="10800"/>
                </a:lnTo>
                <a:close/>
              </a:path>
              <a:path w="21600" h="21600">
                <a:moveTo>
                  <a:pt x="1350" y="4637"/>
                </a:moveTo>
                <a:lnTo>
                  <a:pt x="1350" y="16963"/>
                </a:lnTo>
                <a:lnTo>
                  <a:pt x="2700" y="16963"/>
                </a:lnTo>
                <a:lnTo>
                  <a:pt x="2700" y="4637"/>
                </a:lnTo>
                <a:close/>
              </a:path>
              <a:path w="21600" h="21600">
                <a:moveTo>
                  <a:pt x="0" y="4637"/>
                </a:moveTo>
                <a:lnTo>
                  <a:pt x="0" y="16963"/>
                </a:lnTo>
                <a:lnTo>
                  <a:pt x="675" y="16963"/>
                </a:lnTo>
                <a:lnTo>
                  <a:pt x="675" y="4637"/>
                </a:lnTo>
                <a:close/>
              </a:path>
            </a:pathLst>
          </a:cu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flatTx/>
          </a:bodyPr>
          <a:lstStyle/>
          <a:p>
            <a:pPr defTabSz="914400"/>
            <a:endParaRPr lang="it-IT" sz="2000" kern="0">
              <a:solidFill>
                <a:srgbClr val="333399"/>
              </a:solidFill>
            </a:endParaRPr>
          </a:p>
        </p:txBody>
      </p:sp>
    </p:spTree>
    <p:extLst>
      <p:ext uri="{BB962C8B-B14F-4D97-AF65-F5344CB8AC3E}">
        <p14:creationId xmlns:p14="http://schemas.microsoft.com/office/powerpoint/2010/main" val="3053723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71600" y="1194713"/>
            <a:ext cx="7992888" cy="4970591"/>
          </a:xfrm>
          <a:prstGeom prst="rect">
            <a:avLst/>
          </a:prstGeom>
          <a:noFill/>
        </p:spPr>
        <p:txBody>
          <a:bodyPr wrap="square">
            <a:spAutoFit/>
          </a:bodyPr>
          <a:lstStyle/>
          <a:p>
            <a:pPr marL="354013" indent="-354013">
              <a:spcAft>
                <a:spcPts val="1800"/>
              </a:spcAft>
              <a:buClr>
                <a:srgbClr val="08758B"/>
              </a:buClr>
              <a:buFont typeface="Wingdings" pitchFamily="2" charset="2"/>
              <a:buChar char="§"/>
              <a:defRPr/>
            </a:pPr>
            <a:r>
              <a:rPr lang="it-IT" sz="2200" dirty="0" smtClean="0">
                <a:latin typeface="Calibri" pitchFamily="34" charset="0"/>
                <a:cs typeface="Calibri" pitchFamily="34" charset="0"/>
              </a:rPr>
              <a:t>Ridefinizione del ruolo </a:t>
            </a:r>
            <a:r>
              <a:rPr lang="it-IT" sz="2200" dirty="0">
                <a:latin typeface="Calibri" pitchFamily="34" charset="0"/>
                <a:cs typeface="Calibri" pitchFamily="34" charset="0"/>
              </a:rPr>
              <a:t>del </a:t>
            </a:r>
            <a:r>
              <a:rPr lang="it-IT" sz="2200" dirty="0" smtClean="0">
                <a:latin typeface="Calibri" pitchFamily="34" charset="0"/>
                <a:cs typeface="Calibri" pitchFamily="34" charset="0"/>
              </a:rPr>
              <a:t>Direttore </a:t>
            </a:r>
            <a:r>
              <a:rPr lang="it-IT" sz="2200" dirty="0">
                <a:latin typeface="Calibri" pitchFamily="34" charset="0"/>
                <a:cs typeface="Calibri" pitchFamily="34" charset="0"/>
              </a:rPr>
              <a:t>di </a:t>
            </a:r>
            <a:r>
              <a:rPr lang="it-IT" sz="2200" dirty="0" smtClean="0">
                <a:latin typeface="Calibri" pitchFamily="34" charset="0"/>
                <a:cs typeface="Calibri" pitchFamily="34" charset="0"/>
              </a:rPr>
              <a:t>Dipartimento in coerenza con il nuovo Statuto e con la </a:t>
            </a:r>
            <a:r>
              <a:rPr lang="it-IT" sz="2200" dirty="0" err="1" smtClean="0">
                <a:latin typeface="Calibri" pitchFamily="34" charset="0"/>
                <a:cs typeface="Calibri" pitchFamily="34" charset="0"/>
              </a:rPr>
              <a:t>coep</a:t>
            </a:r>
            <a:endParaRPr lang="it-IT" sz="2200" dirty="0" smtClean="0">
              <a:latin typeface="Calibri" pitchFamily="34" charset="0"/>
              <a:cs typeface="Calibri" pitchFamily="34" charset="0"/>
            </a:endParaRPr>
          </a:p>
          <a:p>
            <a:pPr marL="354013" indent="-354013">
              <a:spcAft>
                <a:spcPts val="1800"/>
              </a:spcAft>
              <a:buClr>
                <a:srgbClr val="08758B"/>
              </a:buClr>
              <a:buFont typeface="Wingdings" pitchFamily="2" charset="2"/>
              <a:buChar char="§"/>
              <a:defRPr/>
            </a:pPr>
            <a:r>
              <a:rPr lang="it-IT" sz="2200" dirty="0" smtClean="0">
                <a:latin typeface="Calibri" pitchFamily="34" charset="0"/>
                <a:cs typeface="Calibri" pitchFamily="34" charset="0"/>
              </a:rPr>
              <a:t>Ridefinizione del ruolo, delle competenze e delle relazioni organizzative relative al ruolo di Segretario Amministrativo</a:t>
            </a:r>
            <a:endParaRPr lang="it-IT" sz="2200" dirty="0">
              <a:latin typeface="Calibri" pitchFamily="34" charset="0"/>
              <a:cs typeface="Calibri" pitchFamily="34" charset="0"/>
            </a:endParaRPr>
          </a:p>
          <a:p>
            <a:pPr marL="354013" indent="-354013">
              <a:spcAft>
                <a:spcPts val="1800"/>
              </a:spcAft>
              <a:buClr>
                <a:srgbClr val="08758B"/>
              </a:buClr>
              <a:buFont typeface="Wingdings" pitchFamily="2" charset="2"/>
              <a:buChar char="§"/>
              <a:defRPr/>
            </a:pPr>
            <a:r>
              <a:rPr lang="it-IT" sz="2200" dirty="0" smtClean="0">
                <a:latin typeface="Calibri" pitchFamily="34" charset="0"/>
                <a:cs typeface="Calibri" pitchFamily="34" charset="0"/>
              </a:rPr>
              <a:t>“Pulizia” del </a:t>
            </a:r>
            <a:r>
              <a:rPr lang="it-IT" sz="2200" dirty="0">
                <a:latin typeface="Calibri" pitchFamily="34" charset="0"/>
                <a:cs typeface="Calibri" pitchFamily="34" charset="0"/>
              </a:rPr>
              <a:t>bilancio </a:t>
            </a:r>
            <a:r>
              <a:rPr lang="it-IT" sz="2200" dirty="0" smtClean="0">
                <a:latin typeface="Calibri" pitchFamily="34" charset="0"/>
                <a:cs typeface="Calibri" pitchFamily="34" charset="0"/>
              </a:rPr>
              <a:t>dalle </a:t>
            </a:r>
            <a:r>
              <a:rPr lang="it-IT" sz="2200" dirty="0">
                <a:latin typeface="Calibri" pitchFamily="34" charset="0"/>
                <a:cs typeface="Calibri" pitchFamily="34" charset="0"/>
              </a:rPr>
              <a:t>incrostazioni precedentemente </a:t>
            </a:r>
            <a:r>
              <a:rPr lang="it-IT" sz="2200" dirty="0" smtClean="0">
                <a:latin typeface="Calibri" pitchFamily="34" charset="0"/>
                <a:cs typeface="Calibri" pitchFamily="34" charset="0"/>
              </a:rPr>
              <a:t>accumulate</a:t>
            </a:r>
          </a:p>
          <a:p>
            <a:pPr marL="354013" indent="-354013">
              <a:spcAft>
                <a:spcPts val="1800"/>
              </a:spcAft>
              <a:buClr>
                <a:srgbClr val="08758B"/>
              </a:buClr>
              <a:buFont typeface="Wingdings" pitchFamily="2" charset="2"/>
              <a:buChar char="§"/>
              <a:defRPr/>
            </a:pPr>
            <a:r>
              <a:rPr lang="it-IT" sz="2200" dirty="0" smtClean="0">
                <a:latin typeface="Calibri" pitchFamily="34" charset="0"/>
                <a:cs typeface="Calibri" pitchFamily="34" charset="0"/>
              </a:rPr>
              <a:t>Omogeneizzazione dei comportamenti e delle prassi contabili utilizzate e “consolidate” da parte delle diverse strutture </a:t>
            </a:r>
          </a:p>
          <a:p>
            <a:pPr marL="354013" indent="-354013">
              <a:spcAft>
                <a:spcPts val="1800"/>
              </a:spcAft>
              <a:buClr>
                <a:srgbClr val="08758B"/>
              </a:buClr>
              <a:buFont typeface="Wingdings" pitchFamily="2" charset="2"/>
              <a:buChar char="§"/>
              <a:defRPr/>
            </a:pPr>
            <a:r>
              <a:rPr lang="it-IT" sz="2200" dirty="0" smtClean="0">
                <a:latin typeface="Calibri" pitchFamily="34" charset="0"/>
                <a:cs typeface="Calibri" pitchFamily="34" charset="0"/>
              </a:rPr>
              <a:t>Conversione </a:t>
            </a:r>
            <a:r>
              <a:rPr lang="it-IT" sz="2200" dirty="0">
                <a:latin typeface="Calibri" pitchFamily="34" charset="0"/>
                <a:cs typeface="Calibri" pitchFamily="34" charset="0"/>
              </a:rPr>
              <a:t>delle competenze amministrative e </a:t>
            </a:r>
            <a:r>
              <a:rPr lang="it-IT" sz="2200" dirty="0" smtClean="0">
                <a:latin typeface="Calibri" pitchFamily="34" charset="0"/>
                <a:cs typeface="Calibri" pitchFamily="34" charset="0"/>
              </a:rPr>
              <a:t>mantenimento del </a:t>
            </a:r>
            <a:r>
              <a:rPr lang="it-IT" sz="2200" dirty="0">
                <a:latin typeface="Calibri" pitchFamily="34" charset="0"/>
                <a:cs typeface="Calibri" pitchFamily="34" charset="0"/>
              </a:rPr>
              <a:t>livello motivazionale </a:t>
            </a:r>
            <a:r>
              <a:rPr lang="it-IT" sz="2200" dirty="0" smtClean="0">
                <a:latin typeface="Calibri" pitchFamily="34" charset="0"/>
                <a:cs typeface="Calibri" pitchFamily="34" charset="0"/>
              </a:rPr>
              <a:t>elevato</a:t>
            </a:r>
            <a:endParaRPr lang="it-IT" sz="2200" dirty="0">
              <a:latin typeface="Calibri" pitchFamily="34" charset="0"/>
              <a:cs typeface="Calibri" pitchFamily="34" charset="0"/>
            </a:endParaRPr>
          </a:p>
          <a:p>
            <a:pPr marL="354013" indent="-354013">
              <a:spcAft>
                <a:spcPts val="1800"/>
              </a:spcAft>
              <a:buClr>
                <a:srgbClr val="08758B"/>
              </a:buClr>
              <a:buFont typeface="Wingdings" pitchFamily="2" charset="2"/>
              <a:buChar char="§"/>
              <a:defRPr/>
            </a:pPr>
            <a:r>
              <a:rPr lang="it-IT" sz="2200" dirty="0" smtClean="0">
                <a:latin typeface="Calibri" pitchFamily="34" charset="0"/>
                <a:cs typeface="Calibri" pitchFamily="34" charset="0"/>
              </a:rPr>
              <a:t>Avvio </a:t>
            </a:r>
            <a:r>
              <a:rPr lang="it-IT" sz="2200" dirty="0">
                <a:latin typeface="Calibri" pitchFamily="34" charset="0"/>
                <a:cs typeface="Calibri" pitchFamily="34" charset="0"/>
              </a:rPr>
              <a:t>dell’attività di controllo di </a:t>
            </a:r>
            <a:r>
              <a:rPr lang="it-IT" sz="2200" dirty="0" smtClean="0">
                <a:latin typeface="Calibri" pitchFamily="34" charset="0"/>
                <a:cs typeface="Calibri" pitchFamily="34" charset="0"/>
              </a:rPr>
              <a:t>gestione e di auditing</a:t>
            </a:r>
            <a:endParaRPr lang="it-IT" sz="2200" dirty="0">
              <a:latin typeface="Calibri" pitchFamily="34" charset="0"/>
              <a:cs typeface="Calibri" pitchFamily="34" charset="0"/>
            </a:endParaRPr>
          </a:p>
        </p:txBody>
      </p:sp>
      <p:sp>
        <p:nvSpPr>
          <p:cNvPr id="4" name="Titolo 1"/>
          <p:cNvSpPr txBox="1">
            <a:spLocks/>
          </p:cNvSpPr>
          <p:nvPr/>
        </p:nvSpPr>
        <p:spPr>
          <a:xfrm>
            <a:off x="899592" y="404664"/>
            <a:ext cx="8244408" cy="461665"/>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Criticità</a:t>
            </a:r>
          </a:p>
        </p:txBody>
      </p:sp>
    </p:spTree>
    <p:extLst>
      <p:ext uri="{BB962C8B-B14F-4D97-AF65-F5344CB8AC3E}">
        <p14:creationId xmlns:p14="http://schemas.microsoft.com/office/powerpoint/2010/main" val="24446374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4"/>
          <p:cNvPicPr>
            <a:picLocks noChangeAspect="1" noChangeArrowheads="1"/>
          </p:cNvPicPr>
          <p:nvPr/>
        </p:nvPicPr>
        <p:blipFill>
          <a:blip r:embed="rId3" cstate="print"/>
          <a:srcRect/>
          <a:stretch>
            <a:fillRect/>
          </a:stretch>
        </p:blipFill>
        <p:spPr bwMode="auto">
          <a:xfrm>
            <a:off x="971996" y="1196752"/>
            <a:ext cx="8064500" cy="4962525"/>
          </a:xfrm>
          <a:prstGeom prst="rect">
            <a:avLst/>
          </a:prstGeom>
          <a:noFill/>
          <a:ln w="9525">
            <a:noFill/>
            <a:miter lim="800000"/>
            <a:headEnd/>
            <a:tailEnd/>
          </a:ln>
        </p:spPr>
      </p:pic>
      <p:sp>
        <p:nvSpPr>
          <p:cNvPr id="4" name="Titolo 1"/>
          <p:cNvSpPr txBox="1">
            <a:spLocks/>
          </p:cNvSpPr>
          <p:nvPr/>
        </p:nvSpPr>
        <p:spPr>
          <a:xfrm>
            <a:off x="899592" y="-24"/>
            <a:ext cx="8244408" cy="461665"/>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La frammentazione costa e crea inefficienza</a:t>
            </a:r>
          </a:p>
        </p:txBody>
      </p:sp>
      <p:sp>
        <p:nvSpPr>
          <p:cNvPr id="8" name="CasellaDiTesto 7"/>
          <p:cNvSpPr txBox="1"/>
          <p:nvPr/>
        </p:nvSpPr>
        <p:spPr>
          <a:xfrm flipH="1">
            <a:off x="0" y="500042"/>
            <a:ext cx="9144000" cy="6320790"/>
          </a:xfrm>
          <a:prstGeom prst="plaque">
            <a:avLst/>
          </a:prstGeom>
          <a:solidFill>
            <a:schemeClr val="accent1">
              <a:lumMod val="20000"/>
              <a:lumOff val="80000"/>
            </a:schemeClr>
          </a:solidFill>
          <a:scene3d>
            <a:camera prst="orthographicFront"/>
            <a:lightRig rig="threePt" dir="t"/>
          </a:scene3d>
          <a:sp3d z="31750"/>
        </p:spPr>
        <p:txBody>
          <a:bodyPr wrap="square" rtlCol="0">
            <a:spAutoFit/>
            <a:flatTx/>
          </a:bodyPr>
          <a:lstStyle/>
          <a:p>
            <a:r>
              <a:rPr lang="it-IT" b="1" dirty="0" smtClean="0"/>
              <a:t>Dal libro di </a:t>
            </a:r>
            <a:r>
              <a:rPr lang="it-IT" b="1" dirty="0" err="1" smtClean="0"/>
              <a:t>Cottarelli</a:t>
            </a:r>
            <a:r>
              <a:rPr lang="it-IT" b="1" dirty="0" smtClean="0"/>
              <a:t>, La lista della spesa</a:t>
            </a:r>
            <a:endParaRPr lang="it-IT" sz="2000" b="1" dirty="0" smtClean="0"/>
          </a:p>
          <a:p>
            <a:pPr>
              <a:buNone/>
            </a:pPr>
            <a:r>
              <a:rPr lang="it-IT" sz="2200" dirty="0" smtClean="0"/>
              <a:t>“Le sovrapposizioni e le inefficienze sono </a:t>
            </a:r>
            <a:r>
              <a:rPr lang="it-IT" sz="2200" dirty="0" err="1" smtClean="0"/>
              <a:t>incalcolabili…</a:t>
            </a:r>
            <a:r>
              <a:rPr lang="it-IT" sz="2200" dirty="0" smtClean="0"/>
              <a:t>. Per esempio:</a:t>
            </a:r>
          </a:p>
          <a:p>
            <a:pPr>
              <a:buNone/>
            </a:pPr>
            <a:r>
              <a:rPr lang="it-IT" sz="2200" dirty="0" smtClean="0"/>
              <a:t>	Sedi territoriali dei ministeri 5.700. Numero al quale si devono però aggiungere 3.900 uffici di enti vigilati dai ministeri. Per un totale di 9.600. Senza però che in quelle quasi 10 mila sedi del solo Stato centrale, per capirci una ogni 6.250 italiani, siano comprese le migliaia di caserme della polizia e dei </a:t>
            </a:r>
            <a:r>
              <a:rPr lang="it-IT" sz="2200" dirty="0" err="1" smtClean="0"/>
              <a:t>carabinieri…</a:t>
            </a:r>
            <a:r>
              <a:rPr lang="it-IT" sz="2200" dirty="0" smtClean="0"/>
              <a:t>.</a:t>
            </a:r>
          </a:p>
          <a:p>
            <a:pPr>
              <a:buNone/>
            </a:pPr>
            <a:r>
              <a:rPr lang="it-IT" sz="2200" dirty="0" smtClean="0"/>
              <a:t>	Per non dire delle diseconomie allucinanti che un sistema pubblico così congegnato riflette negli acquisti di beni e servizi. Ci sono 34 mila uffici che gestiscono ogni anno un milione 200 mila procedure: ciascun bando costa da 50 mila a 500 mila euro.”.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20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20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2551069580"/>
              </p:ext>
            </p:extLst>
          </p:nvPr>
        </p:nvGraphicFramePr>
        <p:xfrm>
          <a:off x="899592" y="1916832"/>
          <a:ext cx="7560839" cy="2628484"/>
        </p:xfrm>
        <a:graphic>
          <a:graphicData uri="http://schemas.openxmlformats.org/drawingml/2006/table">
            <a:tbl>
              <a:tblPr firstRow="1" bandRow="1">
                <a:tableStyleId>{073A0DAA-6AF3-43AB-8588-CEC1D06C72B9}</a:tableStyleId>
              </a:tblPr>
              <a:tblGrid>
                <a:gridCol w="840093"/>
                <a:gridCol w="1832162"/>
                <a:gridCol w="1648225"/>
                <a:gridCol w="1296144"/>
                <a:gridCol w="1944215"/>
              </a:tblGrid>
              <a:tr h="720080">
                <a:tc>
                  <a:txBody>
                    <a:bodyPr/>
                    <a:lstStyle/>
                    <a:p>
                      <a:pPr algn="ctr"/>
                      <a:r>
                        <a:rPr lang="it-IT" dirty="0" smtClean="0">
                          <a:latin typeface="+mn-lt"/>
                        </a:rPr>
                        <a:t>Anno</a:t>
                      </a:r>
                      <a:endParaRPr lang="it-IT" dirty="0">
                        <a:latin typeface="+mn-lt"/>
                      </a:endParaRPr>
                    </a:p>
                  </a:txBody>
                  <a:tcPr anchor="ctr">
                    <a:solidFill>
                      <a:srgbClr val="3333CC"/>
                    </a:solidFill>
                  </a:tcPr>
                </a:tc>
                <a:tc>
                  <a:txBody>
                    <a:bodyPr/>
                    <a:lstStyle/>
                    <a:p>
                      <a:pPr algn="ctr"/>
                      <a:r>
                        <a:rPr lang="it-IT" dirty="0" err="1" smtClean="0"/>
                        <a:t>Amminist</a:t>
                      </a:r>
                      <a:r>
                        <a:rPr lang="it-IT" dirty="0" smtClean="0"/>
                        <a:t>.</a:t>
                      </a:r>
                    </a:p>
                    <a:p>
                      <a:pPr algn="ctr"/>
                      <a:r>
                        <a:rPr lang="it-IT" dirty="0" smtClean="0"/>
                        <a:t>Centrale</a:t>
                      </a:r>
                      <a:endParaRPr lang="it-IT" dirty="0">
                        <a:latin typeface="+mn-lt"/>
                      </a:endParaRPr>
                    </a:p>
                  </a:txBody>
                  <a:tcPr anchor="ctr">
                    <a:solidFill>
                      <a:srgbClr val="3333CC"/>
                    </a:solidFill>
                  </a:tcPr>
                </a:tc>
                <a:tc>
                  <a:txBody>
                    <a:bodyPr/>
                    <a:lstStyle/>
                    <a:p>
                      <a:pPr algn="ctr"/>
                      <a:r>
                        <a:rPr lang="it-IT" sz="1800" b="1" kern="1200" dirty="0" smtClean="0">
                          <a:solidFill>
                            <a:schemeClr val="lt1"/>
                          </a:solidFill>
                          <a:latin typeface="+mn-lt"/>
                          <a:ea typeface="+mn-ea"/>
                          <a:cs typeface="+mn-cs"/>
                        </a:rPr>
                        <a:t>Dipartimenti</a:t>
                      </a:r>
                      <a:endParaRPr lang="it-IT" dirty="0">
                        <a:latin typeface="+mn-lt"/>
                      </a:endParaRPr>
                    </a:p>
                  </a:txBody>
                  <a:tcPr anchor="ctr">
                    <a:solidFill>
                      <a:srgbClr val="3333CC"/>
                    </a:solidFill>
                  </a:tcPr>
                </a:tc>
                <a:tc>
                  <a:txBody>
                    <a:bodyPr/>
                    <a:lstStyle/>
                    <a:p>
                      <a:pPr algn="ctr"/>
                      <a:r>
                        <a:rPr lang="it-IT" dirty="0" smtClean="0"/>
                        <a:t>Altro</a:t>
                      </a:r>
                      <a:endParaRPr lang="it-IT" dirty="0">
                        <a:latin typeface="+mn-lt"/>
                      </a:endParaRPr>
                    </a:p>
                  </a:txBody>
                  <a:tcPr anchor="ctr">
                    <a:solidFill>
                      <a:srgbClr val="3333CC"/>
                    </a:solidFill>
                  </a:tcPr>
                </a:tc>
                <a:tc>
                  <a:txBody>
                    <a:bodyPr/>
                    <a:lstStyle/>
                    <a:p>
                      <a:pPr algn="ctr"/>
                      <a:r>
                        <a:rPr lang="it-IT" dirty="0" smtClean="0"/>
                        <a:t>TOTALE</a:t>
                      </a:r>
                      <a:endParaRPr lang="it-IT" dirty="0">
                        <a:latin typeface="+mn-lt"/>
                      </a:endParaRPr>
                    </a:p>
                  </a:txBody>
                  <a:tcPr anchor="ctr">
                    <a:solidFill>
                      <a:srgbClr val="3333CC"/>
                    </a:solidFill>
                  </a:tcPr>
                </a:tc>
              </a:tr>
              <a:tr h="954202">
                <a:tc>
                  <a:txBody>
                    <a:bodyPr/>
                    <a:lstStyle/>
                    <a:p>
                      <a:pPr algn="ctr"/>
                      <a:r>
                        <a:rPr lang="it-IT" dirty="0" smtClean="0"/>
                        <a:t>2012</a:t>
                      </a:r>
                      <a:endParaRPr lang="it-IT" dirty="0">
                        <a:latin typeface="+mn-lt"/>
                      </a:endParaRPr>
                    </a:p>
                  </a:txBody>
                  <a:tcPr anchor="ctr"/>
                </a:tc>
                <a:tc>
                  <a:txBody>
                    <a:bodyPr/>
                    <a:lstStyle/>
                    <a:p>
                      <a:pPr algn="ctr"/>
                      <a:r>
                        <a:rPr lang="it-IT" dirty="0" smtClean="0"/>
                        <a:t>1.574.936</a:t>
                      </a:r>
                      <a:endParaRPr lang="it-IT" dirty="0">
                        <a:latin typeface="+mn-lt"/>
                      </a:endParaRPr>
                    </a:p>
                  </a:txBody>
                  <a:tcPr anchor="ctr"/>
                </a:tc>
                <a:tc>
                  <a:txBody>
                    <a:bodyPr/>
                    <a:lstStyle/>
                    <a:p>
                      <a:pPr algn="ctr"/>
                      <a:r>
                        <a:rPr lang="it-IT" dirty="0" smtClean="0"/>
                        <a:t>1.688.295</a:t>
                      </a:r>
                      <a:endParaRPr lang="it-IT" dirty="0">
                        <a:latin typeface="+mn-lt"/>
                      </a:endParaRPr>
                    </a:p>
                  </a:txBody>
                  <a:tcPr anchor="ctr"/>
                </a:tc>
                <a:tc>
                  <a:txBody>
                    <a:bodyPr/>
                    <a:lstStyle/>
                    <a:p>
                      <a:pPr algn="ctr"/>
                      <a:r>
                        <a:rPr lang="it-IT" dirty="0" smtClean="0"/>
                        <a:t>266.239</a:t>
                      </a:r>
                      <a:endParaRPr lang="it-IT" dirty="0">
                        <a:latin typeface="+mn-lt"/>
                      </a:endParaRPr>
                    </a:p>
                  </a:txBody>
                  <a:tcPr anchor="ctr"/>
                </a:tc>
                <a:tc>
                  <a:txBody>
                    <a:bodyPr/>
                    <a:lstStyle/>
                    <a:p>
                      <a:pPr algn="ctr"/>
                      <a:r>
                        <a:rPr lang="it-IT" dirty="0" smtClean="0"/>
                        <a:t>3.528.470</a:t>
                      </a:r>
                      <a:endParaRPr lang="it-IT" dirty="0">
                        <a:latin typeface="+mn-lt"/>
                      </a:endParaRPr>
                    </a:p>
                  </a:txBody>
                  <a:tcPr anchor="ctr"/>
                </a:tc>
              </a:tr>
              <a:tr h="954202">
                <a:tc>
                  <a:txBody>
                    <a:bodyPr/>
                    <a:lstStyle/>
                    <a:p>
                      <a:pPr algn="ctr"/>
                      <a:r>
                        <a:rPr lang="it-IT" dirty="0" smtClean="0"/>
                        <a:t>2014</a:t>
                      </a:r>
                      <a:endParaRPr lang="it-IT" dirty="0">
                        <a:latin typeface="+mn-lt"/>
                      </a:endParaRPr>
                    </a:p>
                  </a:txBody>
                  <a:tcPr anchor="ctr"/>
                </a:tc>
                <a:tc>
                  <a:txBody>
                    <a:bodyPr/>
                    <a:lstStyle/>
                    <a:p>
                      <a:pPr algn="ctr"/>
                      <a:r>
                        <a:rPr lang="it-IT" dirty="0" smtClean="0"/>
                        <a:t>1.331.911</a:t>
                      </a:r>
                      <a:endParaRPr lang="it-IT" dirty="0">
                        <a:latin typeface="+mn-lt"/>
                      </a:endParaRPr>
                    </a:p>
                  </a:txBody>
                  <a:tcPr anchor="ctr"/>
                </a:tc>
                <a:tc>
                  <a:txBody>
                    <a:bodyPr/>
                    <a:lstStyle/>
                    <a:p>
                      <a:pPr algn="ctr"/>
                      <a:r>
                        <a:rPr lang="it-IT" dirty="0" smtClean="0"/>
                        <a:t>1.825.199</a:t>
                      </a:r>
                      <a:endParaRPr lang="it-IT" dirty="0">
                        <a:latin typeface="+mn-lt"/>
                      </a:endParaRPr>
                    </a:p>
                  </a:txBody>
                  <a:tcPr anchor="ctr"/>
                </a:tc>
                <a:tc>
                  <a:txBody>
                    <a:bodyPr/>
                    <a:lstStyle/>
                    <a:p>
                      <a:pPr algn="ctr"/>
                      <a:r>
                        <a:rPr lang="it-IT" dirty="0" smtClean="0"/>
                        <a:t>207.837</a:t>
                      </a:r>
                      <a:endParaRPr lang="it-IT" dirty="0">
                        <a:latin typeface="+mn-lt"/>
                      </a:endParaRPr>
                    </a:p>
                  </a:txBody>
                  <a:tcPr anchor="ctr"/>
                </a:tc>
                <a:tc>
                  <a:txBody>
                    <a:bodyPr/>
                    <a:lstStyle/>
                    <a:p>
                      <a:pPr algn="ctr"/>
                      <a:r>
                        <a:rPr lang="it-IT" dirty="0" smtClean="0"/>
                        <a:t>3.364.947</a:t>
                      </a:r>
                      <a:endParaRPr lang="it-IT" dirty="0">
                        <a:latin typeface="+mn-lt"/>
                      </a:endParaRPr>
                    </a:p>
                  </a:txBody>
                  <a:tcPr anchor="ctr"/>
                </a:tc>
              </a:tr>
            </a:tbl>
          </a:graphicData>
        </a:graphic>
      </p:graphicFrame>
      <p:sp>
        <p:nvSpPr>
          <p:cNvPr id="7" name="CasellaDiTesto 6"/>
          <p:cNvSpPr txBox="1"/>
          <p:nvPr/>
        </p:nvSpPr>
        <p:spPr>
          <a:xfrm>
            <a:off x="899592" y="4725144"/>
            <a:ext cx="7560840" cy="1015663"/>
          </a:xfrm>
          <a:prstGeom prst="rect">
            <a:avLst/>
          </a:prstGeom>
          <a:noFill/>
        </p:spPr>
        <p:txBody>
          <a:bodyPr wrap="square" rtlCol="0">
            <a:spAutoFit/>
          </a:bodyPr>
          <a:lstStyle/>
          <a:p>
            <a:r>
              <a:rPr lang="it-IT" sz="2000" dirty="0" smtClean="0"/>
              <a:t>Il costo unitario dell’attività contabile (attività/ tot entrate e uscite in migliaia) passa da </a:t>
            </a:r>
            <a:r>
              <a:rPr lang="it-IT" sz="2000" dirty="0" smtClean="0">
                <a:solidFill>
                  <a:srgbClr val="FF0000"/>
                </a:solidFill>
              </a:rPr>
              <a:t>7.1</a:t>
            </a:r>
            <a:r>
              <a:rPr lang="it-IT" sz="2000" dirty="0" smtClean="0"/>
              <a:t> a </a:t>
            </a:r>
            <a:r>
              <a:rPr lang="it-IT" sz="2000" dirty="0" smtClean="0">
                <a:solidFill>
                  <a:srgbClr val="FF0000"/>
                </a:solidFill>
              </a:rPr>
              <a:t>7.4 €</a:t>
            </a:r>
            <a:r>
              <a:rPr lang="it-IT" sz="2000" dirty="0" smtClean="0"/>
              <a:t> per una contrazione del denominatore più che proporzionale rispetto al numeratore.</a:t>
            </a:r>
            <a:endParaRPr lang="it-IT" sz="2000" dirty="0"/>
          </a:p>
        </p:txBody>
      </p:sp>
      <p:sp>
        <p:nvSpPr>
          <p:cNvPr id="8" name="CasellaDiTesto 7"/>
          <p:cNvSpPr txBox="1"/>
          <p:nvPr/>
        </p:nvSpPr>
        <p:spPr>
          <a:xfrm>
            <a:off x="1115616" y="1124744"/>
            <a:ext cx="7560840" cy="707886"/>
          </a:xfrm>
          <a:prstGeom prst="rect">
            <a:avLst/>
          </a:prstGeom>
          <a:noFill/>
        </p:spPr>
        <p:txBody>
          <a:bodyPr wrap="square" rtlCol="0">
            <a:spAutoFit/>
          </a:bodyPr>
          <a:lstStyle/>
          <a:p>
            <a:r>
              <a:rPr lang="it-IT" sz="2000" dirty="0" smtClean="0"/>
              <a:t>Circa il 10% del costo del personale </a:t>
            </a:r>
            <a:r>
              <a:rPr lang="it-IT" sz="2000" dirty="0" err="1" smtClean="0"/>
              <a:t>UniPv</a:t>
            </a:r>
            <a:r>
              <a:rPr lang="it-IT" sz="2000" dirty="0" smtClean="0"/>
              <a:t> è assorbito dagli adempimenti contabili (fonte GP 2012-2014):</a:t>
            </a:r>
            <a:endParaRPr lang="it-IT" sz="2000" dirty="0"/>
          </a:p>
        </p:txBody>
      </p:sp>
      <p:sp>
        <p:nvSpPr>
          <p:cNvPr id="9" name="Titolo 1"/>
          <p:cNvSpPr txBox="1">
            <a:spLocks/>
          </p:cNvSpPr>
          <p:nvPr/>
        </p:nvSpPr>
        <p:spPr>
          <a:xfrm>
            <a:off x="899592" y="404664"/>
            <a:ext cx="8244408" cy="461665"/>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dirty="0" smtClean="0">
                <a:solidFill>
                  <a:schemeClr val="bg1"/>
                </a:solidFill>
                <a:effectLst>
                  <a:outerShdw blurRad="38100" dist="38100" dir="2700000" algn="tl">
                    <a:srgbClr val="000000"/>
                  </a:outerShdw>
                </a:effectLst>
                <a:latin typeface="Tahoma" pitchFamily="34" charset="0"/>
                <a:ea typeface="+mn-ea"/>
                <a:cs typeface="+mn-cs"/>
              </a:rPr>
              <a:t>Costi del processo di contabilità</a:t>
            </a:r>
            <a:endParaRPr lang="it-IT" sz="2400" b="1" kern="1200" dirty="0" smtClean="0">
              <a:solidFill>
                <a:schemeClr val="bg1"/>
              </a:solidFill>
              <a:effectLst>
                <a:outerShdw blurRad="38100" dist="38100" dir="2700000" algn="tl">
                  <a:srgbClr val="000000"/>
                </a:outerShdw>
              </a:effectLst>
              <a:latin typeface="Tahoma" pitchFamily="34" charset="0"/>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preferRelativeResize="0">
            <a:picLocks/>
          </p:cNvPicPr>
          <p:nvPr/>
        </p:nvPicPr>
        <p:blipFill>
          <a:blip r:embed="rId3" cstate="print">
            <a:lum bright="70000" contrast="-70000"/>
            <a:extLst>
              <a:ext uri="{BEBA8EAE-BF5A-486C-A8C5-ECC9F3942E4B}">
                <a14:imgProps xmlns:a14="http://schemas.microsoft.com/office/drawing/2010/main">
                  <a14:imgLayer r:embed="rId4">
                    <a14:imgEffect>
                      <a14:sharpenSoften amount="-80000"/>
                    </a14:imgEffect>
                  </a14:imgLayer>
                </a14:imgProps>
              </a:ext>
            </a:extLst>
          </a:blip>
          <a:stretch>
            <a:fillRect/>
          </a:stretch>
        </p:blipFill>
        <p:spPr bwMode="auto">
          <a:xfrm>
            <a:off x="891456" y="1628800"/>
            <a:ext cx="7501904" cy="4608512"/>
          </a:xfrm>
          <a:prstGeom prst="rect">
            <a:avLst/>
          </a:prstGeom>
          <a:noFill/>
          <a:ln w="9525">
            <a:noFill/>
            <a:miter lim="800000"/>
            <a:headEnd/>
            <a:tailEnd/>
          </a:ln>
          <a:effectLst/>
        </p:spPr>
      </p:pic>
      <p:sp>
        <p:nvSpPr>
          <p:cNvPr id="4" name="Titolo 1"/>
          <p:cNvSpPr txBox="1">
            <a:spLocks/>
          </p:cNvSpPr>
          <p:nvPr/>
        </p:nvSpPr>
        <p:spPr>
          <a:xfrm>
            <a:off x="891456" y="2545740"/>
            <a:ext cx="7501904" cy="954107"/>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lgn="ctr"/>
            <a:r>
              <a:rPr lang="it-IT" sz="2800" b="1" kern="1200" dirty="0" err="1" smtClean="0">
                <a:solidFill>
                  <a:schemeClr val="bg1"/>
                </a:solidFill>
                <a:effectLst>
                  <a:outerShdw blurRad="38100" dist="38100" dir="2700000" algn="tl">
                    <a:srgbClr val="000000"/>
                  </a:outerShdw>
                </a:effectLst>
                <a:latin typeface="Tahoma" pitchFamily="34" charset="0"/>
                <a:ea typeface="+mn-ea"/>
                <a:cs typeface="+mn-cs"/>
              </a:rPr>
              <a:t>Governance</a:t>
            </a:r>
            <a:r>
              <a:rPr lang="it-IT" sz="2800" b="1" kern="1200" dirty="0" smtClean="0">
                <a:solidFill>
                  <a:schemeClr val="bg1"/>
                </a:solidFill>
                <a:effectLst>
                  <a:outerShdw blurRad="38100" dist="38100" dir="2700000" algn="tl">
                    <a:srgbClr val="000000"/>
                  </a:outerShdw>
                </a:effectLst>
                <a:latin typeface="Tahoma" pitchFamily="34" charset="0"/>
                <a:ea typeface="+mn-ea"/>
                <a:cs typeface="+mn-cs"/>
              </a:rPr>
              <a:t>, programmazione</a:t>
            </a:r>
          </a:p>
          <a:p>
            <a:pPr algn="ctr"/>
            <a:r>
              <a:rPr lang="it-IT" sz="2800" b="1" kern="1200" dirty="0" smtClean="0">
                <a:solidFill>
                  <a:schemeClr val="bg1"/>
                </a:solidFill>
                <a:effectLst>
                  <a:outerShdw blurRad="38100" dist="38100" dir="2700000" algn="tl">
                    <a:srgbClr val="000000"/>
                  </a:outerShdw>
                </a:effectLst>
                <a:latin typeface="Tahoma" pitchFamily="34" charset="0"/>
                <a:ea typeface="+mn-ea"/>
                <a:cs typeface="+mn-cs"/>
              </a:rPr>
              <a:t>e controllo</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67544" y="1722288"/>
            <a:ext cx="8496944" cy="4154984"/>
          </a:xfrm>
          <a:prstGeom prst="rect">
            <a:avLst/>
          </a:prstGeom>
          <a:noFill/>
        </p:spPr>
        <p:txBody>
          <a:bodyPr wrap="square" rtlCol="0">
            <a:spAutoFit/>
          </a:bodyPr>
          <a:lstStyle/>
          <a:p>
            <a:r>
              <a:rPr lang="it-IT" sz="2200" dirty="0" smtClean="0"/>
              <a:t>L’incertezza è “strutturale” e deve essere governata.</a:t>
            </a:r>
          </a:p>
          <a:p>
            <a:r>
              <a:rPr lang="it-IT" sz="2200" dirty="0" smtClean="0"/>
              <a:t>Essa deriva anche dal fatto che le risorse sono determinate annualmente dalla Legge di stabilità, quindi al termine dell’anno precedente a quello di riferimento e solo per quell’anno.</a:t>
            </a:r>
          </a:p>
          <a:p>
            <a:r>
              <a:rPr lang="it-IT" sz="2200" dirty="0" smtClean="0"/>
              <a:t>Un modo per “governare l’incertezza” è scommettere su alcuni trend ineludibili, al fine di anticiparli con comportamenti proattivi:</a:t>
            </a:r>
          </a:p>
          <a:p>
            <a:r>
              <a:rPr lang="it-IT" sz="2200" dirty="0" smtClean="0"/>
              <a:t>risorse pubbliche scarse, competizione crescente, differenziazione del sistema, </a:t>
            </a:r>
            <a:r>
              <a:rPr lang="it-IT" sz="2200" dirty="0" err="1" smtClean="0"/>
              <a:t>internazionalizzazione…</a:t>
            </a:r>
            <a:endParaRPr lang="it-IT" sz="2200" dirty="0" smtClean="0"/>
          </a:p>
          <a:p>
            <a:endParaRPr lang="it-IT" sz="2200" dirty="0" smtClean="0"/>
          </a:p>
          <a:p>
            <a:r>
              <a:rPr lang="it-IT" sz="2200" b="1" i="1" dirty="0" smtClean="0"/>
              <a:t>Più il contesto presenta incertezze, più si rende necessario programmare obiettivi, strategie e attività, rilevare e valutare il grado di raggiungimento degli obiettivi!</a:t>
            </a:r>
            <a:endParaRPr lang="it-IT" sz="2200" b="1" dirty="0"/>
          </a:p>
        </p:txBody>
      </p:sp>
      <p:sp>
        <p:nvSpPr>
          <p:cNvPr id="5" name="Titolo 1"/>
          <p:cNvSpPr txBox="1">
            <a:spLocks/>
          </p:cNvSpPr>
          <p:nvPr/>
        </p:nvSpPr>
        <p:spPr>
          <a:xfrm>
            <a:off x="899592" y="404664"/>
            <a:ext cx="8244408" cy="461665"/>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kern="1200" dirty="0" err="1" smtClean="0">
                <a:solidFill>
                  <a:schemeClr val="bg1"/>
                </a:solidFill>
                <a:effectLst>
                  <a:outerShdw blurRad="38100" dist="38100" dir="2700000" algn="tl">
                    <a:srgbClr val="000000"/>
                  </a:outerShdw>
                </a:effectLst>
                <a:latin typeface="Tahoma" pitchFamily="34" charset="0"/>
                <a:ea typeface="+mn-ea"/>
                <a:cs typeface="+mn-cs"/>
              </a:rPr>
              <a:t>Governance</a:t>
            </a:r>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 delle università</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1" y="1147771"/>
            <a:ext cx="9101757" cy="5710253"/>
          </a:xfrm>
          <a:prstGeom prst="rect">
            <a:avLst/>
          </a:prstGeom>
          <a:noFill/>
          <a:ln w="9525">
            <a:noFill/>
            <a:miter lim="800000"/>
            <a:headEnd/>
            <a:tailEnd/>
          </a:ln>
          <a:effectLst/>
        </p:spPr>
      </p:pic>
      <p:pic>
        <p:nvPicPr>
          <p:cNvPr id="10243" name="Picture 3"/>
          <p:cNvPicPr>
            <a:picLocks noChangeAspect="1" noChangeArrowheads="1"/>
          </p:cNvPicPr>
          <p:nvPr/>
        </p:nvPicPr>
        <p:blipFill>
          <a:blip r:embed="rId4" cstate="print"/>
          <a:srcRect/>
          <a:stretch>
            <a:fillRect/>
          </a:stretch>
        </p:blipFill>
        <p:spPr bwMode="auto">
          <a:xfrm>
            <a:off x="-32" y="-23"/>
            <a:ext cx="9144032" cy="16691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Segnaposto numero diapositiva 4"/>
          <p:cNvSpPr txBox="1">
            <a:spLocks noGrp="1"/>
          </p:cNvSpPr>
          <p:nvPr/>
        </p:nvSpPr>
        <p:spPr bwMode="auto">
          <a:xfrm>
            <a:off x="6250868" y="6556375"/>
            <a:ext cx="589021" cy="228600"/>
          </a:xfrm>
          <a:prstGeom prst="rect">
            <a:avLst/>
          </a:prstGeom>
          <a:noFill/>
          <a:ln w="9525">
            <a:noFill/>
            <a:miter lim="800000"/>
            <a:headEnd/>
            <a:tailEnd/>
          </a:ln>
        </p:spPr>
        <p:txBody>
          <a:bodyPr lIns="0" tIns="0" rIns="0" bIns="0" anchor="b"/>
          <a:lstStyle/>
          <a:p>
            <a:pPr algn="r"/>
            <a:fld id="{F928DB3B-BD87-4871-94B8-CD7AAA607E60}" type="slidenum">
              <a:rPr lang="en-US" sz="1100">
                <a:solidFill>
                  <a:schemeClr val="tx2"/>
                </a:solidFill>
                <a:latin typeface="Trebuchet MS" pitchFamily="34" charset="0"/>
              </a:rPr>
              <a:pPr algn="r"/>
              <a:t>39</a:t>
            </a:fld>
            <a:endParaRPr lang="en-US" sz="1100">
              <a:solidFill>
                <a:schemeClr val="tx2"/>
              </a:solidFill>
              <a:latin typeface="Trebuchet MS" pitchFamily="34" charset="0"/>
            </a:endParaRPr>
          </a:p>
        </p:txBody>
      </p:sp>
      <p:sp>
        <p:nvSpPr>
          <p:cNvPr id="151556" name="Freeform 3"/>
          <p:cNvSpPr>
            <a:spLocks/>
          </p:cNvSpPr>
          <p:nvPr/>
        </p:nvSpPr>
        <p:spPr bwMode="auto">
          <a:xfrm>
            <a:off x="5209844" y="2511426"/>
            <a:ext cx="1551299" cy="1947863"/>
          </a:xfrm>
          <a:custGeom>
            <a:avLst/>
            <a:gdLst>
              <a:gd name="T0" fmla="*/ 612295 w 1953"/>
              <a:gd name="T1" fmla="*/ 259451 h 2455"/>
              <a:gd name="T2" fmla="*/ 668680 w 1953"/>
              <a:gd name="T3" fmla="*/ 271352 h 2455"/>
              <a:gd name="T4" fmla="*/ 712359 w 1953"/>
              <a:gd name="T5" fmla="*/ 281667 h 2455"/>
              <a:gd name="T6" fmla="*/ 758420 w 1953"/>
              <a:gd name="T7" fmla="*/ 295948 h 2455"/>
              <a:gd name="T8" fmla="*/ 804481 w 1953"/>
              <a:gd name="T9" fmla="*/ 311023 h 2455"/>
              <a:gd name="T10" fmla="*/ 857689 w 1953"/>
              <a:gd name="T11" fmla="*/ 332446 h 2455"/>
              <a:gd name="T12" fmla="*/ 908515 w 1953"/>
              <a:gd name="T13" fmla="*/ 354662 h 2455"/>
              <a:gd name="T14" fmla="*/ 957753 w 1953"/>
              <a:gd name="T15" fmla="*/ 379258 h 2455"/>
              <a:gd name="T16" fmla="*/ 1000638 w 1953"/>
              <a:gd name="T17" fmla="*/ 405441 h 2455"/>
              <a:gd name="T18" fmla="*/ 1042728 w 1953"/>
              <a:gd name="T19" fmla="*/ 432418 h 2455"/>
              <a:gd name="T20" fmla="*/ 1089583 w 1953"/>
              <a:gd name="T21" fmla="*/ 466535 h 2455"/>
              <a:gd name="T22" fmla="*/ 1130879 w 1953"/>
              <a:gd name="T23" fmla="*/ 497479 h 2455"/>
              <a:gd name="T24" fmla="*/ 1196000 w 1953"/>
              <a:gd name="T25" fmla="*/ 554605 h 2455"/>
              <a:gd name="T26" fmla="*/ 1252385 w 1953"/>
              <a:gd name="T27" fmla="*/ 612526 h 2455"/>
              <a:gd name="T28" fmla="*/ 1297652 w 1953"/>
              <a:gd name="T29" fmla="*/ 665685 h 2455"/>
              <a:gd name="T30" fmla="*/ 1344507 w 1953"/>
              <a:gd name="T31" fmla="*/ 728366 h 2455"/>
              <a:gd name="T32" fmla="*/ 1388186 w 1953"/>
              <a:gd name="T33" fmla="*/ 795014 h 2455"/>
              <a:gd name="T34" fmla="*/ 1426305 w 1953"/>
              <a:gd name="T35" fmla="*/ 861662 h 2455"/>
              <a:gd name="T36" fmla="*/ 1460454 w 1953"/>
              <a:gd name="T37" fmla="*/ 935450 h 2455"/>
              <a:gd name="T38" fmla="*/ 1488250 w 1953"/>
              <a:gd name="T39" fmla="*/ 1014793 h 2455"/>
              <a:gd name="T40" fmla="*/ 1518428 w 1953"/>
              <a:gd name="T41" fmla="*/ 1112384 h 2455"/>
              <a:gd name="T42" fmla="*/ 1535899 w 1953"/>
              <a:gd name="T43" fmla="*/ 1207596 h 2455"/>
              <a:gd name="T44" fmla="*/ 1550194 w 1953"/>
              <a:gd name="T45" fmla="*/ 1332957 h 2455"/>
              <a:gd name="T46" fmla="*/ 1550194 w 1953"/>
              <a:gd name="T47" fmla="*/ 1438483 h 2455"/>
              <a:gd name="T48" fmla="*/ 1539076 w 1953"/>
              <a:gd name="T49" fmla="*/ 1535281 h 2455"/>
              <a:gd name="T50" fmla="*/ 1523193 w 1953"/>
              <a:gd name="T51" fmla="*/ 1635253 h 2455"/>
              <a:gd name="T52" fmla="*/ 1490632 w 1953"/>
              <a:gd name="T53" fmla="*/ 1746333 h 2455"/>
              <a:gd name="T54" fmla="*/ 1453307 w 1953"/>
              <a:gd name="T55" fmla="*/ 1848685 h 2455"/>
              <a:gd name="T56" fmla="*/ 1394539 w 1953"/>
              <a:gd name="T57" fmla="*/ 1947863 h 2455"/>
              <a:gd name="T58" fmla="*/ 962518 w 1953"/>
              <a:gd name="T59" fmla="*/ 1634460 h 2455"/>
              <a:gd name="T60" fmla="*/ 991108 w 1953"/>
              <a:gd name="T61" fmla="*/ 1555116 h 2455"/>
              <a:gd name="T62" fmla="*/ 1008579 w 1953"/>
              <a:gd name="T63" fmla="*/ 1478948 h 2455"/>
              <a:gd name="T64" fmla="*/ 1014138 w 1953"/>
              <a:gd name="T65" fmla="*/ 1406746 h 2455"/>
              <a:gd name="T66" fmla="*/ 1011756 w 1953"/>
              <a:gd name="T67" fmla="*/ 1325816 h 2455"/>
              <a:gd name="T68" fmla="*/ 998255 w 1953"/>
              <a:gd name="T69" fmla="*/ 1236159 h 2455"/>
              <a:gd name="T70" fmla="*/ 970460 w 1953"/>
              <a:gd name="T71" fmla="*/ 1156023 h 2455"/>
              <a:gd name="T72" fmla="*/ 936311 w 1953"/>
              <a:gd name="T73" fmla="*/ 1083821 h 2455"/>
              <a:gd name="T74" fmla="*/ 903750 w 1953"/>
              <a:gd name="T75" fmla="*/ 1034629 h 2455"/>
              <a:gd name="T76" fmla="*/ 868013 w 1953"/>
              <a:gd name="T77" fmla="*/ 989403 h 2455"/>
              <a:gd name="T78" fmla="*/ 829100 w 1953"/>
              <a:gd name="T79" fmla="*/ 949732 h 2455"/>
              <a:gd name="T80" fmla="*/ 789392 w 1953"/>
              <a:gd name="T81" fmla="*/ 911648 h 2455"/>
              <a:gd name="T82" fmla="*/ 736977 w 1953"/>
              <a:gd name="T83" fmla="*/ 876737 h 2455"/>
              <a:gd name="T84" fmla="*/ 693299 w 1953"/>
              <a:gd name="T85" fmla="*/ 849760 h 2455"/>
              <a:gd name="T86" fmla="*/ 638502 w 1953"/>
              <a:gd name="T87" fmla="*/ 822784 h 2455"/>
              <a:gd name="T88" fmla="*/ 592441 w 1953"/>
              <a:gd name="T89" fmla="*/ 806122 h 2455"/>
              <a:gd name="T90" fmla="*/ 523349 w 1953"/>
              <a:gd name="T91" fmla="*/ 791840 h 2455"/>
              <a:gd name="T92" fmla="*/ 455052 w 1953"/>
              <a:gd name="T93" fmla="*/ 786286 h 2455"/>
              <a:gd name="T94" fmla="*/ 436786 w 1953"/>
              <a:gd name="T95" fmla="*/ 1068746 h 2455"/>
              <a:gd name="T96" fmla="*/ 435198 w 1953"/>
              <a:gd name="T97" fmla="*/ 0 h 2455"/>
              <a:gd name="T98" fmla="*/ 459023 w 1953"/>
              <a:gd name="T99" fmla="*/ 245169 h 2455"/>
              <a:gd name="T100" fmla="*/ 528114 w 1953"/>
              <a:gd name="T101" fmla="*/ 248343 h 2455"/>
              <a:gd name="T102" fmla="*/ 590853 w 1953"/>
              <a:gd name="T103" fmla="*/ 255483 h 24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53"/>
              <a:gd name="T157" fmla="*/ 0 h 2455"/>
              <a:gd name="T158" fmla="*/ 1953 w 1953"/>
              <a:gd name="T159" fmla="*/ 2455 h 24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53" h="2455">
                <a:moveTo>
                  <a:pt x="744" y="322"/>
                </a:moveTo>
                <a:lnTo>
                  <a:pt x="771" y="327"/>
                </a:lnTo>
                <a:lnTo>
                  <a:pt x="807" y="333"/>
                </a:lnTo>
                <a:lnTo>
                  <a:pt x="842" y="342"/>
                </a:lnTo>
                <a:lnTo>
                  <a:pt x="867" y="348"/>
                </a:lnTo>
                <a:lnTo>
                  <a:pt x="897" y="355"/>
                </a:lnTo>
                <a:lnTo>
                  <a:pt x="925" y="364"/>
                </a:lnTo>
                <a:lnTo>
                  <a:pt x="955" y="373"/>
                </a:lnTo>
                <a:lnTo>
                  <a:pt x="982" y="380"/>
                </a:lnTo>
                <a:lnTo>
                  <a:pt x="1013" y="392"/>
                </a:lnTo>
                <a:lnTo>
                  <a:pt x="1049" y="407"/>
                </a:lnTo>
                <a:lnTo>
                  <a:pt x="1080" y="419"/>
                </a:lnTo>
                <a:lnTo>
                  <a:pt x="1110" y="432"/>
                </a:lnTo>
                <a:lnTo>
                  <a:pt x="1144" y="447"/>
                </a:lnTo>
                <a:lnTo>
                  <a:pt x="1176" y="463"/>
                </a:lnTo>
                <a:lnTo>
                  <a:pt x="1206" y="478"/>
                </a:lnTo>
                <a:lnTo>
                  <a:pt x="1234" y="496"/>
                </a:lnTo>
                <a:lnTo>
                  <a:pt x="1260" y="511"/>
                </a:lnTo>
                <a:lnTo>
                  <a:pt x="1285" y="529"/>
                </a:lnTo>
                <a:lnTo>
                  <a:pt x="1313" y="545"/>
                </a:lnTo>
                <a:lnTo>
                  <a:pt x="1344" y="567"/>
                </a:lnTo>
                <a:lnTo>
                  <a:pt x="1372" y="588"/>
                </a:lnTo>
                <a:lnTo>
                  <a:pt x="1399" y="609"/>
                </a:lnTo>
                <a:lnTo>
                  <a:pt x="1424" y="627"/>
                </a:lnTo>
                <a:lnTo>
                  <a:pt x="1465" y="661"/>
                </a:lnTo>
                <a:lnTo>
                  <a:pt x="1506" y="699"/>
                </a:lnTo>
                <a:lnTo>
                  <a:pt x="1539" y="729"/>
                </a:lnTo>
                <a:lnTo>
                  <a:pt x="1577" y="772"/>
                </a:lnTo>
                <a:lnTo>
                  <a:pt x="1604" y="803"/>
                </a:lnTo>
                <a:lnTo>
                  <a:pt x="1634" y="839"/>
                </a:lnTo>
                <a:lnTo>
                  <a:pt x="1667" y="879"/>
                </a:lnTo>
                <a:lnTo>
                  <a:pt x="1693" y="918"/>
                </a:lnTo>
                <a:lnTo>
                  <a:pt x="1720" y="961"/>
                </a:lnTo>
                <a:lnTo>
                  <a:pt x="1748" y="1002"/>
                </a:lnTo>
                <a:lnTo>
                  <a:pt x="1772" y="1047"/>
                </a:lnTo>
                <a:lnTo>
                  <a:pt x="1796" y="1086"/>
                </a:lnTo>
                <a:lnTo>
                  <a:pt x="1818" y="1133"/>
                </a:lnTo>
                <a:lnTo>
                  <a:pt x="1839" y="1179"/>
                </a:lnTo>
                <a:lnTo>
                  <a:pt x="1857" y="1227"/>
                </a:lnTo>
                <a:lnTo>
                  <a:pt x="1874" y="1279"/>
                </a:lnTo>
                <a:lnTo>
                  <a:pt x="1897" y="1342"/>
                </a:lnTo>
                <a:lnTo>
                  <a:pt x="1912" y="1402"/>
                </a:lnTo>
                <a:lnTo>
                  <a:pt x="1926" y="1463"/>
                </a:lnTo>
                <a:lnTo>
                  <a:pt x="1934" y="1522"/>
                </a:lnTo>
                <a:lnTo>
                  <a:pt x="1944" y="1592"/>
                </a:lnTo>
                <a:lnTo>
                  <a:pt x="1952" y="1680"/>
                </a:lnTo>
                <a:lnTo>
                  <a:pt x="1953" y="1746"/>
                </a:lnTo>
                <a:lnTo>
                  <a:pt x="1952" y="1813"/>
                </a:lnTo>
                <a:lnTo>
                  <a:pt x="1946" y="1876"/>
                </a:lnTo>
                <a:lnTo>
                  <a:pt x="1938" y="1935"/>
                </a:lnTo>
                <a:lnTo>
                  <a:pt x="1931" y="1997"/>
                </a:lnTo>
                <a:lnTo>
                  <a:pt x="1918" y="2061"/>
                </a:lnTo>
                <a:lnTo>
                  <a:pt x="1900" y="2130"/>
                </a:lnTo>
                <a:lnTo>
                  <a:pt x="1877" y="2201"/>
                </a:lnTo>
                <a:lnTo>
                  <a:pt x="1855" y="2266"/>
                </a:lnTo>
                <a:lnTo>
                  <a:pt x="1830" y="2330"/>
                </a:lnTo>
                <a:lnTo>
                  <a:pt x="1793" y="2392"/>
                </a:lnTo>
                <a:lnTo>
                  <a:pt x="1756" y="2455"/>
                </a:lnTo>
                <a:lnTo>
                  <a:pt x="1181" y="2122"/>
                </a:lnTo>
                <a:lnTo>
                  <a:pt x="1212" y="2060"/>
                </a:lnTo>
                <a:lnTo>
                  <a:pt x="1233" y="2012"/>
                </a:lnTo>
                <a:lnTo>
                  <a:pt x="1248" y="1960"/>
                </a:lnTo>
                <a:lnTo>
                  <a:pt x="1261" y="1910"/>
                </a:lnTo>
                <a:lnTo>
                  <a:pt x="1270" y="1864"/>
                </a:lnTo>
                <a:lnTo>
                  <a:pt x="1273" y="1818"/>
                </a:lnTo>
                <a:lnTo>
                  <a:pt x="1277" y="1773"/>
                </a:lnTo>
                <a:lnTo>
                  <a:pt x="1277" y="1726"/>
                </a:lnTo>
                <a:lnTo>
                  <a:pt x="1274" y="1671"/>
                </a:lnTo>
                <a:lnTo>
                  <a:pt x="1267" y="1617"/>
                </a:lnTo>
                <a:lnTo>
                  <a:pt x="1257" y="1558"/>
                </a:lnTo>
                <a:lnTo>
                  <a:pt x="1243" y="1510"/>
                </a:lnTo>
                <a:lnTo>
                  <a:pt x="1222" y="1457"/>
                </a:lnTo>
                <a:lnTo>
                  <a:pt x="1203" y="1411"/>
                </a:lnTo>
                <a:lnTo>
                  <a:pt x="1179" y="1366"/>
                </a:lnTo>
                <a:lnTo>
                  <a:pt x="1159" y="1332"/>
                </a:lnTo>
                <a:lnTo>
                  <a:pt x="1138" y="1304"/>
                </a:lnTo>
                <a:lnTo>
                  <a:pt x="1117" y="1276"/>
                </a:lnTo>
                <a:lnTo>
                  <a:pt x="1093" y="1247"/>
                </a:lnTo>
                <a:lnTo>
                  <a:pt x="1066" y="1218"/>
                </a:lnTo>
                <a:lnTo>
                  <a:pt x="1044" y="1197"/>
                </a:lnTo>
                <a:lnTo>
                  <a:pt x="1019" y="1172"/>
                </a:lnTo>
                <a:lnTo>
                  <a:pt x="994" y="1149"/>
                </a:lnTo>
                <a:lnTo>
                  <a:pt x="964" y="1127"/>
                </a:lnTo>
                <a:lnTo>
                  <a:pt x="928" y="1105"/>
                </a:lnTo>
                <a:lnTo>
                  <a:pt x="899" y="1084"/>
                </a:lnTo>
                <a:lnTo>
                  <a:pt x="873" y="1071"/>
                </a:lnTo>
                <a:lnTo>
                  <a:pt x="836" y="1048"/>
                </a:lnTo>
                <a:lnTo>
                  <a:pt x="804" y="1037"/>
                </a:lnTo>
                <a:lnTo>
                  <a:pt x="775" y="1026"/>
                </a:lnTo>
                <a:lnTo>
                  <a:pt x="746" y="1016"/>
                </a:lnTo>
                <a:lnTo>
                  <a:pt x="701" y="1005"/>
                </a:lnTo>
                <a:lnTo>
                  <a:pt x="659" y="998"/>
                </a:lnTo>
                <a:lnTo>
                  <a:pt x="616" y="994"/>
                </a:lnTo>
                <a:lnTo>
                  <a:pt x="573" y="991"/>
                </a:lnTo>
                <a:lnTo>
                  <a:pt x="550" y="989"/>
                </a:lnTo>
                <a:lnTo>
                  <a:pt x="550" y="1347"/>
                </a:lnTo>
                <a:lnTo>
                  <a:pt x="0" y="683"/>
                </a:lnTo>
                <a:lnTo>
                  <a:pt x="548" y="0"/>
                </a:lnTo>
                <a:lnTo>
                  <a:pt x="548" y="307"/>
                </a:lnTo>
                <a:lnTo>
                  <a:pt x="578" y="309"/>
                </a:lnTo>
                <a:lnTo>
                  <a:pt x="621" y="310"/>
                </a:lnTo>
                <a:lnTo>
                  <a:pt x="665" y="313"/>
                </a:lnTo>
                <a:lnTo>
                  <a:pt x="708" y="318"/>
                </a:lnTo>
                <a:lnTo>
                  <a:pt x="744" y="322"/>
                </a:lnTo>
                <a:close/>
              </a:path>
            </a:pathLst>
          </a:custGeom>
          <a:solidFill>
            <a:srgbClr val="FF0000"/>
          </a:solidFill>
          <a:ln w="9525">
            <a:noFill/>
            <a:miter lim="800000"/>
            <a:headEnd/>
            <a:tailEnd/>
          </a:ln>
        </p:spPr>
        <p:txBody>
          <a:bodyPr/>
          <a:lstStyle/>
          <a:p>
            <a:endParaRPr lang="it-IT" sz="1800">
              <a:latin typeface="Trebuchet MS" pitchFamily="34" charset="0"/>
            </a:endParaRPr>
          </a:p>
        </p:txBody>
      </p:sp>
      <p:sp>
        <p:nvSpPr>
          <p:cNvPr id="151557" name="Freeform 4"/>
          <p:cNvSpPr>
            <a:spLocks/>
          </p:cNvSpPr>
          <p:nvPr/>
        </p:nvSpPr>
        <p:spPr bwMode="auto">
          <a:xfrm>
            <a:off x="4760992" y="3943351"/>
            <a:ext cx="2056849" cy="1082675"/>
          </a:xfrm>
          <a:custGeom>
            <a:avLst/>
            <a:gdLst>
              <a:gd name="T0" fmla="*/ 1055301 w 2591"/>
              <a:gd name="T1" fmla="*/ 1065994 h 1363"/>
              <a:gd name="T2" fmla="*/ 1111679 w 2591"/>
              <a:gd name="T3" fmla="*/ 1055668 h 1363"/>
              <a:gd name="T4" fmla="*/ 1155352 w 2591"/>
              <a:gd name="T5" fmla="*/ 1045341 h 1363"/>
              <a:gd name="T6" fmla="*/ 1202995 w 2591"/>
              <a:gd name="T7" fmla="*/ 1031838 h 1363"/>
              <a:gd name="T8" fmla="*/ 1247462 w 2591"/>
              <a:gd name="T9" fmla="*/ 1015157 h 1363"/>
              <a:gd name="T10" fmla="*/ 1301458 w 2591"/>
              <a:gd name="T11" fmla="*/ 994504 h 1363"/>
              <a:gd name="T12" fmla="*/ 1352278 w 2591"/>
              <a:gd name="T13" fmla="*/ 971469 h 1363"/>
              <a:gd name="T14" fmla="*/ 1402303 w 2591"/>
              <a:gd name="T15" fmla="*/ 946844 h 1363"/>
              <a:gd name="T16" fmla="*/ 1443594 w 2591"/>
              <a:gd name="T17" fmla="*/ 921426 h 1363"/>
              <a:gd name="T18" fmla="*/ 1485679 w 2591"/>
              <a:gd name="T19" fmla="*/ 893624 h 1363"/>
              <a:gd name="T20" fmla="*/ 1533323 w 2591"/>
              <a:gd name="T21" fmla="*/ 861056 h 1363"/>
              <a:gd name="T22" fmla="*/ 1573025 w 2591"/>
              <a:gd name="T23" fmla="*/ 830077 h 1363"/>
              <a:gd name="T24" fmla="*/ 1635756 w 2591"/>
              <a:gd name="T25" fmla="*/ 778446 h 1363"/>
              <a:gd name="T26" fmla="*/ 1695310 w 2591"/>
              <a:gd name="T27" fmla="*/ 714899 h 1363"/>
              <a:gd name="T28" fmla="*/ 1740572 w 2591"/>
              <a:gd name="T29" fmla="*/ 661679 h 1363"/>
              <a:gd name="T30" fmla="*/ 1789009 w 2591"/>
              <a:gd name="T31" fmla="*/ 600515 h 1363"/>
              <a:gd name="T32" fmla="*/ 1835858 w 2591"/>
              <a:gd name="T33" fmla="*/ 529820 h 1363"/>
              <a:gd name="T34" fmla="*/ 1840623 w 2591"/>
              <a:gd name="T35" fmla="*/ 0 h 1363"/>
              <a:gd name="T36" fmla="*/ 1373717 w 2591"/>
              <a:gd name="T37" fmla="*/ 259747 h 1363"/>
              <a:gd name="T38" fmla="*/ 1332426 w 2591"/>
              <a:gd name="T39" fmla="*/ 312173 h 1363"/>
              <a:gd name="T40" fmla="*/ 1290341 w 2591"/>
              <a:gd name="T41" fmla="*/ 360627 h 1363"/>
              <a:gd name="T42" fmla="*/ 1253021 w 2591"/>
              <a:gd name="T43" fmla="*/ 398755 h 1363"/>
              <a:gd name="T44" fmla="*/ 1208554 w 2591"/>
              <a:gd name="T45" fmla="*/ 432911 h 1363"/>
              <a:gd name="T46" fmla="*/ 1156940 w 2591"/>
              <a:gd name="T47" fmla="*/ 467067 h 1363"/>
              <a:gd name="T48" fmla="*/ 1106915 w 2591"/>
              <a:gd name="T49" fmla="*/ 495663 h 1363"/>
              <a:gd name="T50" fmla="*/ 1058477 w 2591"/>
              <a:gd name="T51" fmla="*/ 513139 h 1363"/>
              <a:gd name="T52" fmla="*/ 1001305 w 2591"/>
              <a:gd name="T53" fmla="*/ 530614 h 1363"/>
              <a:gd name="T54" fmla="*/ 932222 w 2591"/>
              <a:gd name="T55" fmla="*/ 538557 h 1363"/>
              <a:gd name="T56" fmla="*/ 815496 w 2591"/>
              <a:gd name="T57" fmla="*/ 542529 h 1363"/>
              <a:gd name="T58" fmla="*/ 719415 w 2591"/>
              <a:gd name="T59" fmla="*/ 525054 h 1363"/>
              <a:gd name="T60" fmla="*/ 618570 w 2591"/>
              <a:gd name="T61" fmla="*/ 489309 h 1363"/>
              <a:gd name="T62" fmla="*/ 529636 w 2591"/>
              <a:gd name="T63" fmla="*/ 438471 h 1363"/>
              <a:gd name="T64" fmla="*/ 0 w 2591"/>
              <a:gd name="T65" fmla="*/ 683920 h 1363"/>
              <a:gd name="T66" fmla="*/ 47643 w 2591"/>
              <a:gd name="T67" fmla="*/ 734757 h 1363"/>
              <a:gd name="T68" fmla="*/ 95287 w 2591"/>
              <a:gd name="T69" fmla="*/ 780829 h 1363"/>
              <a:gd name="T70" fmla="*/ 146900 w 2591"/>
              <a:gd name="T71" fmla="*/ 826900 h 1363"/>
              <a:gd name="T72" fmla="*/ 199308 w 2591"/>
              <a:gd name="T73" fmla="*/ 865822 h 1363"/>
              <a:gd name="T74" fmla="*/ 256480 w 2591"/>
              <a:gd name="T75" fmla="*/ 904745 h 1363"/>
              <a:gd name="T76" fmla="*/ 313652 w 2591"/>
              <a:gd name="T77" fmla="*/ 938901 h 1363"/>
              <a:gd name="T78" fmla="*/ 366854 w 2591"/>
              <a:gd name="T79" fmla="*/ 967497 h 1363"/>
              <a:gd name="T80" fmla="*/ 435143 w 2591"/>
              <a:gd name="T81" fmla="*/ 997681 h 1363"/>
              <a:gd name="T82" fmla="*/ 501050 w 2591"/>
              <a:gd name="T83" fmla="*/ 1022306 h 1363"/>
              <a:gd name="T84" fmla="*/ 559810 w 2591"/>
              <a:gd name="T85" fmla="*/ 1042958 h 1363"/>
              <a:gd name="T86" fmla="*/ 620952 w 2591"/>
              <a:gd name="T87" fmla="*/ 1058051 h 1363"/>
              <a:gd name="T88" fmla="*/ 691623 w 2591"/>
              <a:gd name="T89" fmla="*/ 1070760 h 1363"/>
              <a:gd name="T90" fmla="*/ 766264 w 2591"/>
              <a:gd name="T91" fmla="*/ 1079498 h 1363"/>
              <a:gd name="T92" fmla="*/ 833759 w 2591"/>
              <a:gd name="T93" fmla="*/ 1082675 h 1363"/>
              <a:gd name="T94" fmla="*/ 902842 w 2591"/>
              <a:gd name="T95" fmla="*/ 1081881 h 1363"/>
              <a:gd name="T96" fmla="*/ 972719 w 2591"/>
              <a:gd name="T97" fmla="*/ 1077909 h 1363"/>
              <a:gd name="T98" fmla="*/ 1033861 w 2591"/>
              <a:gd name="T99" fmla="*/ 1069966 h 13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91"/>
              <a:gd name="T151" fmla="*/ 0 h 1363"/>
              <a:gd name="T152" fmla="*/ 2591 w 2591"/>
              <a:gd name="T153" fmla="*/ 1363 h 13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91" h="1363">
                <a:moveTo>
                  <a:pt x="1302" y="1347"/>
                </a:moveTo>
                <a:lnTo>
                  <a:pt x="1329" y="1342"/>
                </a:lnTo>
                <a:lnTo>
                  <a:pt x="1365" y="1336"/>
                </a:lnTo>
                <a:lnTo>
                  <a:pt x="1400" y="1329"/>
                </a:lnTo>
                <a:lnTo>
                  <a:pt x="1426" y="1323"/>
                </a:lnTo>
                <a:lnTo>
                  <a:pt x="1455" y="1316"/>
                </a:lnTo>
                <a:lnTo>
                  <a:pt x="1485" y="1307"/>
                </a:lnTo>
                <a:lnTo>
                  <a:pt x="1515" y="1299"/>
                </a:lnTo>
                <a:lnTo>
                  <a:pt x="1541" y="1290"/>
                </a:lnTo>
                <a:lnTo>
                  <a:pt x="1571" y="1278"/>
                </a:lnTo>
                <a:lnTo>
                  <a:pt x="1608" y="1265"/>
                </a:lnTo>
                <a:lnTo>
                  <a:pt x="1639" y="1252"/>
                </a:lnTo>
                <a:lnTo>
                  <a:pt x="1669" y="1238"/>
                </a:lnTo>
                <a:lnTo>
                  <a:pt x="1703" y="1223"/>
                </a:lnTo>
                <a:lnTo>
                  <a:pt x="1736" y="1207"/>
                </a:lnTo>
                <a:lnTo>
                  <a:pt x="1766" y="1192"/>
                </a:lnTo>
                <a:lnTo>
                  <a:pt x="1792" y="1174"/>
                </a:lnTo>
                <a:lnTo>
                  <a:pt x="1818" y="1160"/>
                </a:lnTo>
                <a:lnTo>
                  <a:pt x="1843" y="1142"/>
                </a:lnTo>
                <a:lnTo>
                  <a:pt x="1871" y="1125"/>
                </a:lnTo>
                <a:lnTo>
                  <a:pt x="1902" y="1105"/>
                </a:lnTo>
                <a:lnTo>
                  <a:pt x="1931" y="1084"/>
                </a:lnTo>
                <a:lnTo>
                  <a:pt x="1957" y="1063"/>
                </a:lnTo>
                <a:lnTo>
                  <a:pt x="1981" y="1045"/>
                </a:lnTo>
                <a:lnTo>
                  <a:pt x="2023" y="1013"/>
                </a:lnTo>
                <a:lnTo>
                  <a:pt x="2060" y="980"/>
                </a:lnTo>
                <a:lnTo>
                  <a:pt x="2097" y="943"/>
                </a:lnTo>
                <a:lnTo>
                  <a:pt x="2135" y="900"/>
                </a:lnTo>
                <a:lnTo>
                  <a:pt x="2162" y="869"/>
                </a:lnTo>
                <a:lnTo>
                  <a:pt x="2192" y="833"/>
                </a:lnTo>
                <a:lnTo>
                  <a:pt x="2225" y="794"/>
                </a:lnTo>
                <a:lnTo>
                  <a:pt x="2253" y="756"/>
                </a:lnTo>
                <a:lnTo>
                  <a:pt x="2280" y="714"/>
                </a:lnTo>
                <a:lnTo>
                  <a:pt x="2312" y="667"/>
                </a:lnTo>
                <a:lnTo>
                  <a:pt x="2591" y="830"/>
                </a:lnTo>
                <a:lnTo>
                  <a:pt x="2318" y="0"/>
                </a:lnTo>
                <a:lnTo>
                  <a:pt x="1431" y="157"/>
                </a:lnTo>
                <a:lnTo>
                  <a:pt x="1730" y="327"/>
                </a:lnTo>
                <a:lnTo>
                  <a:pt x="1705" y="362"/>
                </a:lnTo>
                <a:lnTo>
                  <a:pt x="1678" y="393"/>
                </a:lnTo>
                <a:lnTo>
                  <a:pt x="1651" y="425"/>
                </a:lnTo>
                <a:lnTo>
                  <a:pt x="1625" y="454"/>
                </a:lnTo>
                <a:lnTo>
                  <a:pt x="1602" y="477"/>
                </a:lnTo>
                <a:lnTo>
                  <a:pt x="1578" y="502"/>
                </a:lnTo>
                <a:lnTo>
                  <a:pt x="1552" y="523"/>
                </a:lnTo>
                <a:lnTo>
                  <a:pt x="1522" y="545"/>
                </a:lnTo>
                <a:lnTo>
                  <a:pt x="1486" y="569"/>
                </a:lnTo>
                <a:lnTo>
                  <a:pt x="1457" y="588"/>
                </a:lnTo>
                <a:lnTo>
                  <a:pt x="1431" y="603"/>
                </a:lnTo>
                <a:lnTo>
                  <a:pt x="1394" y="624"/>
                </a:lnTo>
                <a:lnTo>
                  <a:pt x="1362" y="637"/>
                </a:lnTo>
                <a:lnTo>
                  <a:pt x="1333" y="646"/>
                </a:lnTo>
                <a:lnTo>
                  <a:pt x="1304" y="656"/>
                </a:lnTo>
                <a:lnTo>
                  <a:pt x="1261" y="668"/>
                </a:lnTo>
                <a:lnTo>
                  <a:pt x="1218" y="674"/>
                </a:lnTo>
                <a:lnTo>
                  <a:pt x="1174" y="678"/>
                </a:lnTo>
                <a:lnTo>
                  <a:pt x="1111" y="681"/>
                </a:lnTo>
                <a:lnTo>
                  <a:pt x="1027" y="683"/>
                </a:lnTo>
                <a:lnTo>
                  <a:pt x="964" y="674"/>
                </a:lnTo>
                <a:lnTo>
                  <a:pt x="906" y="661"/>
                </a:lnTo>
                <a:lnTo>
                  <a:pt x="839" y="641"/>
                </a:lnTo>
                <a:lnTo>
                  <a:pt x="779" y="616"/>
                </a:lnTo>
                <a:lnTo>
                  <a:pt x="720" y="586"/>
                </a:lnTo>
                <a:lnTo>
                  <a:pt x="667" y="552"/>
                </a:lnTo>
                <a:lnTo>
                  <a:pt x="615" y="506"/>
                </a:lnTo>
                <a:lnTo>
                  <a:pt x="0" y="861"/>
                </a:lnTo>
                <a:lnTo>
                  <a:pt x="25" y="891"/>
                </a:lnTo>
                <a:lnTo>
                  <a:pt x="60" y="925"/>
                </a:lnTo>
                <a:lnTo>
                  <a:pt x="90" y="955"/>
                </a:lnTo>
                <a:lnTo>
                  <a:pt x="120" y="983"/>
                </a:lnTo>
                <a:lnTo>
                  <a:pt x="150" y="1011"/>
                </a:lnTo>
                <a:lnTo>
                  <a:pt x="185" y="1041"/>
                </a:lnTo>
                <a:lnTo>
                  <a:pt x="218" y="1066"/>
                </a:lnTo>
                <a:lnTo>
                  <a:pt x="251" y="1090"/>
                </a:lnTo>
                <a:lnTo>
                  <a:pt x="288" y="1114"/>
                </a:lnTo>
                <a:lnTo>
                  <a:pt x="323" y="1139"/>
                </a:lnTo>
                <a:lnTo>
                  <a:pt x="361" y="1163"/>
                </a:lnTo>
                <a:lnTo>
                  <a:pt x="395" y="1182"/>
                </a:lnTo>
                <a:lnTo>
                  <a:pt x="429" y="1201"/>
                </a:lnTo>
                <a:lnTo>
                  <a:pt x="462" y="1218"/>
                </a:lnTo>
                <a:lnTo>
                  <a:pt x="506" y="1238"/>
                </a:lnTo>
                <a:lnTo>
                  <a:pt x="548" y="1256"/>
                </a:lnTo>
                <a:lnTo>
                  <a:pt x="595" y="1274"/>
                </a:lnTo>
                <a:lnTo>
                  <a:pt x="631" y="1287"/>
                </a:lnTo>
                <a:lnTo>
                  <a:pt x="665" y="1301"/>
                </a:lnTo>
                <a:lnTo>
                  <a:pt x="705" y="1313"/>
                </a:lnTo>
                <a:lnTo>
                  <a:pt x="744" y="1323"/>
                </a:lnTo>
                <a:lnTo>
                  <a:pt x="782" y="1332"/>
                </a:lnTo>
                <a:lnTo>
                  <a:pt x="827" y="1341"/>
                </a:lnTo>
                <a:lnTo>
                  <a:pt x="871" y="1348"/>
                </a:lnTo>
                <a:lnTo>
                  <a:pt x="918" y="1354"/>
                </a:lnTo>
                <a:lnTo>
                  <a:pt x="965" y="1359"/>
                </a:lnTo>
                <a:lnTo>
                  <a:pt x="1001" y="1360"/>
                </a:lnTo>
                <a:lnTo>
                  <a:pt x="1050" y="1363"/>
                </a:lnTo>
                <a:lnTo>
                  <a:pt x="1099" y="1363"/>
                </a:lnTo>
                <a:lnTo>
                  <a:pt x="1137" y="1362"/>
                </a:lnTo>
                <a:lnTo>
                  <a:pt x="1179" y="1360"/>
                </a:lnTo>
                <a:lnTo>
                  <a:pt x="1225" y="1357"/>
                </a:lnTo>
                <a:lnTo>
                  <a:pt x="1267" y="1351"/>
                </a:lnTo>
                <a:lnTo>
                  <a:pt x="1302" y="1347"/>
                </a:lnTo>
                <a:close/>
              </a:path>
            </a:pathLst>
          </a:custGeom>
          <a:solidFill>
            <a:srgbClr val="B2B2B2"/>
          </a:solidFill>
          <a:ln w="9525">
            <a:noFill/>
            <a:miter lim="800000"/>
            <a:headEnd/>
            <a:tailEnd/>
          </a:ln>
        </p:spPr>
        <p:txBody>
          <a:bodyPr/>
          <a:lstStyle/>
          <a:p>
            <a:endParaRPr lang="it-IT" sz="1800">
              <a:latin typeface="Trebuchet MS" pitchFamily="34" charset="0"/>
            </a:endParaRPr>
          </a:p>
        </p:txBody>
      </p:sp>
      <p:sp>
        <p:nvSpPr>
          <p:cNvPr id="151558" name="Freeform 5"/>
          <p:cNvSpPr>
            <a:spLocks/>
          </p:cNvSpPr>
          <p:nvPr/>
        </p:nvSpPr>
        <p:spPr bwMode="auto">
          <a:xfrm>
            <a:off x="4405059" y="2771775"/>
            <a:ext cx="1044173" cy="1930400"/>
          </a:xfrm>
          <a:custGeom>
            <a:avLst/>
            <a:gdLst>
              <a:gd name="T0" fmla="*/ 1022316 w 1314"/>
              <a:gd name="T1" fmla="*/ 3176 h 2431"/>
              <a:gd name="T2" fmla="*/ 969054 w 1314"/>
              <a:gd name="T3" fmla="*/ 14293 h 2431"/>
              <a:gd name="T4" fmla="*/ 922946 w 1314"/>
              <a:gd name="T5" fmla="*/ 25410 h 2431"/>
              <a:gd name="T6" fmla="*/ 876839 w 1314"/>
              <a:gd name="T7" fmla="*/ 38910 h 2431"/>
              <a:gd name="T8" fmla="*/ 830731 w 1314"/>
              <a:gd name="T9" fmla="*/ 55585 h 2431"/>
              <a:gd name="T10" fmla="*/ 779059 w 1314"/>
              <a:gd name="T11" fmla="*/ 76231 h 2431"/>
              <a:gd name="T12" fmla="*/ 728182 w 1314"/>
              <a:gd name="T13" fmla="*/ 98465 h 2431"/>
              <a:gd name="T14" fmla="*/ 678894 w 1314"/>
              <a:gd name="T15" fmla="*/ 123876 h 2431"/>
              <a:gd name="T16" fmla="*/ 635966 w 1314"/>
              <a:gd name="T17" fmla="*/ 149286 h 2431"/>
              <a:gd name="T18" fmla="*/ 593834 w 1314"/>
              <a:gd name="T19" fmla="*/ 176285 h 2431"/>
              <a:gd name="T20" fmla="*/ 546136 w 1314"/>
              <a:gd name="T21" fmla="*/ 211224 h 2431"/>
              <a:gd name="T22" fmla="*/ 504798 w 1314"/>
              <a:gd name="T23" fmla="*/ 241399 h 2431"/>
              <a:gd name="T24" fmla="*/ 438817 w 1314"/>
              <a:gd name="T25" fmla="*/ 300161 h 2431"/>
              <a:gd name="T26" fmla="*/ 382375 w 1314"/>
              <a:gd name="T27" fmla="*/ 358128 h 2431"/>
              <a:gd name="T28" fmla="*/ 337062 w 1314"/>
              <a:gd name="T29" fmla="*/ 411332 h 2431"/>
              <a:gd name="T30" fmla="*/ 290160 w 1314"/>
              <a:gd name="T31" fmla="*/ 472476 h 2431"/>
              <a:gd name="T32" fmla="*/ 247232 w 1314"/>
              <a:gd name="T33" fmla="*/ 539972 h 2431"/>
              <a:gd name="T34" fmla="*/ 208279 w 1314"/>
              <a:gd name="T35" fmla="*/ 605880 h 2431"/>
              <a:gd name="T36" fmla="*/ 175686 w 1314"/>
              <a:gd name="T37" fmla="*/ 680523 h 2431"/>
              <a:gd name="T38" fmla="*/ 147067 w 1314"/>
              <a:gd name="T39" fmla="*/ 759137 h 2431"/>
              <a:gd name="T40" fmla="*/ 117654 w 1314"/>
              <a:gd name="T41" fmla="*/ 856809 h 2431"/>
              <a:gd name="T42" fmla="*/ 100165 w 1314"/>
              <a:gd name="T43" fmla="*/ 952892 h 2431"/>
              <a:gd name="T44" fmla="*/ 85855 w 1314"/>
              <a:gd name="T45" fmla="*/ 1076768 h 2431"/>
              <a:gd name="T46" fmla="*/ 85855 w 1314"/>
              <a:gd name="T47" fmla="*/ 1183968 h 2431"/>
              <a:gd name="T48" fmla="*/ 96190 w 1314"/>
              <a:gd name="T49" fmla="*/ 1281639 h 2431"/>
              <a:gd name="T50" fmla="*/ 112884 w 1314"/>
              <a:gd name="T51" fmla="*/ 1381693 h 2431"/>
              <a:gd name="T52" fmla="*/ 144682 w 1314"/>
              <a:gd name="T53" fmla="*/ 1491275 h 2431"/>
              <a:gd name="T54" fmla="*/ 182840 w 1314"/>
              <a:gd name="T55" fmla="*/ 1593711 h 2431"/>
              <a:gd name="T56" fmla="*/ 234513 w 1314"/>
              <a:gd name="T57" fmla="*/ 1690589 h 2431"/>
              <a:gd name="T58" fmla="*/ 716257 w 1314"/>
              <a:gd name="T59" fmla="*/ 1930400 h 2431"/>
              <a:gd name="T60" fmla="*/ 704333 w 1314"/>
              <a:gd name="T61" fmla="*/ 1419809 h 2431"/>
              <a:gd name="T62" fmla="*/ 660610 w 1314"/>
              <a:gd name="T63" fmla="*/ 1339607 h 2431"/>
              <a:gd name="T64" fmla="*/ 635172 w 1314"/>
              <a:gd name="T65" fmla="*/ 1261787 h 2431"/>
              <a:gd name="T66" fmla="*/ 625632 w 1314"/>
              <a:gd name="T67" fmla="*/ 1187144 h 2431"/>
              <a:gd name="T68" fmla="*/ 621657 w 1314"/>
              <a:gd name="T69" fmla="*/ 1114089 h 2431"/>
              <a:gd name="T70" fmla="*/ 628812 w 1314"/>
              <a:gd name="T71" fmla="*/ 1028329 h 2431"/>
              <a:gd name="T72" fmla="*/ 648686 w 1314"/>
              <a:gd name="T73" fmla="*/ 943363 h 2431"/>
              <a:gd name="T74" fmla="*/ 679689 w 1314"/>
              <a:gd name="T75" fmla="*/ 863955 h 2431"/>
              <a:gd name="T76" fmla="*/ 716257 w 1314"/>
              <a:gd name="T77" fmla="*/ 802017 h 2431"/>
              <a:gd name="T78" fmla="*/ 749645 w 1314"/>
              <a:gd name="T79" fmla="*/ 756755 h 2431"/>
              <a:gd name="T80" fmla="*/ 788598 w 1314"/>
              <a:gd name="T81" fmla="*/ 710698 h 2431"/>
              <a:gd name="T82" fmla="*/ 825962 w 1314"/>
              <a:gd name="T83" fmla="*/ 673377 h 2431"/>
              <a:gd name="T84" fmla="*/ 869684 w 1314"/>
              <a:gd name="T85" fmla="*/ 639232 h 2431"/>
              <a:gd name="T86" fmla="*/ 922151 w 1314"/>
              <a:gd name="T87" fmla="*/ 605086 h 2431"/>
              <a:gd name="T88" fmla="*/ 971439 w 1314"/>
              <a:gd name="T89" fmla="*/ 576500 h 2431"/>
              <a:gd name="T90" fmla="*/ 1044575 w 1314"/>
              <a:gd name="T91" fmla="*/ 551883 h 24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14"/>
              <a:gd name="T139" fmla="*/ 0 h 2431"/>
              <a:gd name="T140" fmla="*/ 1314 w 1314"/>
              <a:gd name="T141" fmla="*/ 2431 h 24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14" h="2431">
                <a:moveTo>
                  <a:pt x="1314" y="0"/>
                </a:moveTo>
                <a:lnTo>
                  <a:pt x="1286" y="4"/>
                </a:lnTo>
                <a:lnTo>
                  <a:pt x="1258" y="9"/>
                </a:lnTo>
                <a:lnTo>
                  <a:pt x="1219" y="18"/>
                </a:lnTo>
                <a:lnTo>
                  <a:pt x="1191" y="23"/>
                </a:lnTo>
                <a:lnTo>
                  <a:pt x="1161" y="32"/>
                </a:lnTo>
                <a:lnTo>
                  <a:pt x="1133" y="41"/>
                </a:lnTo>
                <a:lnTo>
                  <a:pt x="1103" y="49"/>
                </a:lnTo>
                <a:lnTo>
                  <a:pt x="1075" y="58"/>
                </a:lnTo>
                <a:lnTo>
                  <a:pt x="1045" y="70"/>
                </a:lnTo>
                <a:lnTo>
                  <a:pt x="1010" y="83"/>
                </a:lnTo>
                <a:lnTo>
                  <a:pt x="980" y="96"/>
                </a:lnTo>
                <a:lnTo>
                  <a:pt x="949" y="110"/>
                </a:lnTo>
                <a:lnTo>
                  <a:pt x="916" y="124"/>
                </a:lnTo>
                <a:lnTo>
                  <a:pt x="883" y="141"/>
                </a:lnTo>
                <a:lnTo>
                  <a:pt x="854" y="156"/>
                </a:lnTo>
                <a:lnTo>
                  <a:pt x="825" y="173"/>
                </a:lnTo>
                <a:lnTo>
                  <a:pt x="800" y="188"/>
                </a:lnTo>
                <a:lnTo>
                  <a:pt x="775" y="206"/>
                </a:lnTo>
                <a:lnTo>
                  <a:pt x="747" y="222"/>
                </a:lnTo>
                <a:lnTo>
                  <a:pt x="715" y="243"/>
                </a:lnTo>
                <a:lnTo>
                  <a:pt x="687" y="266"/>
                </a:lnTo>
                <a:lnTo>
                  <a:pt x="660" y="286"/>
                </a:lnTo>
                <a:lnTo>
                  <a:pt x="635" y="304"/>
                </a:lnTo>
                <a:lnTo>
                  <a:pt x="594" y="338"/>
                </a:lnTo>
                <a:lnTo>
                  <a:pt x="552" y="378"/>
                </a:lnTo>
                <a:lnTo>
                  <a:pt x="519" y="408"/>
                </a:lnTo>
                <a:lnTo>
                  <a:pt x="481" y="451"/>
                </a:lnTo>
                <a:lnTo>
                  <a:pt x="454" y="482"/>
                </a:lnTo>
                <a:lnTo>
                  <a:pt x="424" y="518"/>
                </a:lnTo>
                <a:lnTo>
                  <a:pt x="392" y="558"/>
                </a:lnTo>
                <a:lnTo>
                  <a:pt x="365" y="595"/>
                </a:lnTo>
                <a:lnTo>
                  <a:pt x="338" y="638"/>
                </a:lnTo>
                <a:lnTo>
                  <a:pt x="311" y="680"/>
                </a:lnTo>
                <a:lnTo>
                  <a:pt x="285" y="724"/>
                </a:lnTo>
                <a:lnTo>
                  <a:pt x="262" y="763"/>
                </a:lnTo>
                <a:lnTo>
                  <a:pt x="242" y="811"/>
                </a:lnTo>
                <a:lnTo>
                  <a:pt x="221" y="857"/>
                </a:lnTo>
                <a:lnTo>
                  <a:pt x="203" y="904"/>
                </a:lnTo>
                <a:lnTo>
                  <a:pt x="185" y="956"/>
                </a:lnTo>
                <a:lnTo>
                  <a:pt x="163" y="1020"/>
                </a:lnTo>
                <a:lnTo>
                  <a:pt x="148" y="1079"/>
                </a:lnTo>
                <a:lnTo>
                  <a:pt x="133" y="1140"/>
                </a:lnTo>
                <a:lnTo>
                  <a:pt x="126" y="1200"/>
                </a:lnTo>
                <a:lnTo>
                  <a:pt x="115" y="1269"/>
                </a:lnTo>
                <a:lnTo>
                  <a:pt x="108" y="1356"/>
                </a:lnTo>
                <a:lnTo>
                  <a:pt x="106" y="1424"/>
                </a:lnTo>
                <a:lnTo>
                  <a:pt x="108" y="1491"/>
                </a:lnTo>
                <a:lnTo>
                  <a:pt x="114" y="1555"/>
                </a:lnTo>
                <a:lnTo>
                  <a:pt x="121" y="1614"/>
                </a:lnTo>
                <a:lnTo>
                  <a:pt x="129" y="1676"/>
                </a:lnTo>
                <a:lnTo>
                  <a:pt x="142" y="1740"/>
                </a:lnTo>
                <a:lnTo>
                  <a:pt x="160" y="1808"/>
                </a:lnTo>
                <a:lnTo>
                  <a:pt x="182" y="1878"/>
                </a:lnTo>
                <a:lnTo>
                  <a:pt x="204" y="1944"/>
                </a:lnTo>
                <a:lnTo>
                  <a:pt x="230" y="2007"/>
                </a:lnTo>
                <a:lnTo>
                  <a:pt x="259" y="2070"/>
                </a:lnTo>
                <a:lnTo>
                  <a:pt x="295" y="2129"/>
                </a:lnTo>
                <a:lnTo>
                  <a:pt x="0" y="2297"/>
                </a:lnTo>
                <a:lnTo>
                  <a:pt x="901" y="2431"/>
                </a:lnTo>
                <a:lnTo>
                  <a:pt x="1232" y="1602"/>
                </a:lnTo>
                <a:lnTo>
                  <a:pt x="886" y="1788"/>
                </a:lnTo>
                <a:lnTo>
                  <a:pt x="852" y="1734"/>
                </a:lnTo>
                <a:lnTo>
                  <a:pt x="831" y="1687"/>
                </a:lnTo>
                <a:lnTo>
                  <a:pt x="812" y="1638"/>
                </a:lnTo>
                <a:lnTo>
                  <a:pt x="799" y="1589"/>
                </a:lnTo>
                <a:lnTo>
                  <a:pt x="790" y="1541"/>
                </a:lnTo>
                <a:lnTo>
                  <a:pt x="787" y="1495"/>
                </a:lnTo>
                <a:lnTo>
                  <a:pt x="782" y="1449"/>
                </a:lnTo>
                <a:lnTo>
                  <a:pt x="782" y="1403"/>
                </a:lnTo>
                <a:lnTo>
                  <a:pt x="785" y="1348"/>
                </a:lnTo>
                <a:lnTo>
                  <a:pt x="791" y="1295"/>
                </a:lnTo>
                <a:lnTo>
                  <a:pt x="803" y="1235"/>
                </a:lnTo>
                <a:lnTo>
                  <a:pt x="816" y="1188"/>
                </a:lnTo>
                <a:lnTo>
                  <a:pt x="837" y="1134"/>
                </a:lnTo>
                <a:lnTo>
                  <a:pt x="855" y="1088"/>
                </a:lnTo>
                <a:lnTo>
                  <a:pt x="880" y="1044"/>
                </a:lnTo>
                <a:lnTo>
                  <a:pt x="901" y="1010"/>
                </a:lnTo>
                <a:lnTo>
                  <a:pt x="922" y="981"/>
                </a:lnTo>
                <a:lnTo>
                  <a:pt x="943" y="953"/>
                </a:lnTo>
                <a:lnTo>
                  <a:pt x="966" y="925"/>
                </a:lnTo>
                <a:lnTo>
                  <a:pt x="992" y="895"/>
                </a:lnTo>
                <a:lnTo>
                  <a:pt x="1014" y="874"/>
                </a:lnTo>
                <a:lnTo>
                  <a:pt x="1039" y="848"/>
                </a:lnTo>
                <a:lnTo>
                  <a:pt x="1064" y="827"/>
                </a:lnTo>
                <a:lnTo>
                  <a:pt x="1094" y="805"/>
                </a:lnTo>
                <a:lnTo>
                  <a:pt x="1130" y="781"/>
                </a:lnTo>
                <a:lnTo>
                  <a:pt x="1160" y="762"/>
                </a:lnTo>
                <a:lnTo>
                  <a:pt x="1185" y="747"/>
                </a:lnTo>
                <a:lnTo>
                  <a:pt x="1222" y="726"/>
                </a:lnTo>
                <a:lnTo>
                  <a:pt x="1258" y="711"/>
                </a:lnTo>
                <a:lnTo>
                  <a:pt x="1314" y="695"/>
                </a:lnTo>
                <a:lnTo>
                  <a:pt x="1314" y="0"/>
                </a:lnTo>
                <a:close/>
              </a:path>
            </a:pathLst>
          </a:custGeom>
          <a:solidFill>
            <a:srgbClr val="C0C0C0"/>
          </a:solidFill>
          <a:ln w="9525">
            <a:noFill/>
            <a:miter lim="800000"/>
            <a:headEnd/>
            <a:tailEnd/>
          </a:ln>
        </p:spPr>
        <p:txBody>
          <a:bodyPr/>
          <a:lstStyle/>
          <a:p>
            <a:endParaRPr lang="it-IT" sz="1800">
              <a:latin typeface="Trebuchet MS" pitchFamily="34" charset="0"/>
            </a:endParaRPr>
          </a:p>
        </p:txBody>
      </p:sp>
      <p:sp>
        <p:nvSpPr>
          <p:cNvPr id="151559" name="Oval 6"/>
          <p:cNvSpPr>
            <a:spLocks noChangeArrowheads="1"/>
          </p:cNvSpPr>
          <p:nvPr/>
        </p:nvSpPr>
        <p:spPr bwMode="auto">
          <a:xfrm>
            <a:off x="4572001" y="4572008"/>
            <a:ext cx="2590747" cy="762000"/>
          </a:xfrm>
          <a:prstGeom prst="ellipse">
            <a:avLst/>
          </a:prstGeom>
          <a:solidFill>
            <a:schemeClr val="bg1"/>
          </a:solidFill>
          <a:ln w="3175">
            <a:solidFill>
              <a:schemeClr val="bg2"/>
            </a:solidFill>
            <a:round/>
            <a:headEnd type="none" w="sm" len="sm"/>
            <a:tailEnd type="none" w="sm" len="sm"/>
          </a:ln>
        </p:spPr>
        <p:txBody>
          <a:bodyPr wrap="none" anchor="ctr"/>
          <a:lstStyle/>
          <a:p>
            <a:endParaRPr lang="it-IT" sz="1800">
              <a:latin typeface="Trebuchet MS" pitchFamily="34" charset="0"/>
            </a:endParaRPr>
          </a:p>
        </p:txBody>
      </p:sp>
      <p:sp>
        <p:nvSpPr>
          <p:cNvPr id="151560" name="Freeform 7"/>
          <p:cNvSpPr>
            <a:spLocks/>
          </p:cNvSpPr>
          <p:nvPr/>
        </p:nvSpPr>
        <p:spPr bwMode="auto">
          <a:xfrm>
            <a:off x="5209844" y="2511425"/>
            <a:ext cx="1551299" cy="1746250"/>
          </a:xfrm>
          <a:custGeom>
            <a:avLst/>
            <a:gdLst>
              <a:gd name="T0" fmla="*/ 612295 w 1953"/>
              <a:gd name="T1" fmla="*/ 259438 h 2201"/>
              <a:gd name="T2" fmla="*/ 668680 w 1953"/>
              <a:gd name="T3" fmla="*/ 271339 h 2201"/>
              <a:gd name="T4" fmla="*/ 712359 w 1953"/>
              <a:gd name="T5" fmla="*/ 281653 h 2201"/>
              <a:gd name="T6" fmla="*/ 758420 w 1953"/>
              <a:gd name="T7" fmla="*/ 295934 h 2201"/>
              <a:gd name="T8" fmla="*/ 804481 w 1953"/>
              <a:gd name="T9" fmla="*/ 311009 h 2201"/>
              <a:gd name="T10" fmla="*/ 857689 w 1953"/>
              <a:gd name="T11" fmla="*/ 332430 h 2201"/>
              <a:gd name="T12" fmla="*/ 908515 w 1953"/>
              <a:gd name="T13" fmla="*/ 354645 h 2201"/>
              <a:gd name="T14" fmla="*/ 957753 w 1953"/>
              <a:gd name="T15" fmla="*/ 379240 h 2201"/>
              <a:gd name="T16" fmla="*/ 1000638 w 1953"/>
              <a:gd name="T17" fmla="*/ 405422 h 2201"/>
              <a:gd name="T18" fmla="*/ 1042728 w 1953"/>
              <a:gd name="T19" fmla="*/ 432397 h 2201"/>
              <a:gd name="T20" fmla="*/ 1089583 w 1953"/>
              <a:gd name="T21" fmla="*/ 465720 h 2201"/>
              <a:gd name="T22" fmla="*/ 1130879 w 1953"/>
              <a:gd name="T23" fmla="*/ 497455 h 2201"/>
              <a:gd name="T24" fmla="*/ 1196000 w 1953"/>
              <a:gd name="T25" fmla="*/ 554579 h 2201"/>
              <a:gd name="T26" fmla="*/ 1252385 w 1953"/>
              <a:gd name="T27" fmla="*/ 612497 h 2201"/>
              <a:gd name="T28" fmla="*/ 1297652 w 1953"/>
              <a:gd name="T29" fmla="*/ 665654 h 2201"/>
              <a:gd name="T30" fmla="*/ 1344507 w 1953"/>
              <a:gd name="T31" fmla="*/ 728331 h 2201"/>
              <a:gd name="T32" fmla="*/ 1388186 w 1953"/>
              <a:gd name="T33" fmla="*/ 794976 h 2201"/>
              <a:gd name="T34" fmla="*/ 1426305 w 1953"/>
              <a:gd name="T35" fmla="*/ 861621 h 2201"/>
              <a:gd name="T36" fmla="*/ 1460454 w 1953"/>
              <a:gd name="T37" fmla="*/ 935406 h 2201"/>
              <a:gd name="T38" fmla="*/ 1488250 w 1953"/>
              <a:gd name="T39" fmla="*/ 1014745 h 2201"/>
              <a:gd name="T40" fmla="*/ 1518428 w 1953"/>
              <a:gd name="T41" fmla="*/ 1112332 h 2201"/>
              <a:gd name="T42" fmla="*/ 1535899 w 1953"/>
              <a:gd name="T43" fmla="*/ 1207538 h 2201"/>
              <a:gd name="T44" fmla="*/ 1550194 w 1953"/>
              <a:gd name="T45" fmla="*/ 1331307 h 2201"/>
              <a:gd name="T46" fmla="*/ 1550194 w 1953"/>
              <a:gd name="T47" fmla="*/ 1437621 h 2201"/>
              <a:gd name="T48" fmla="*/ 1539076 w 1953"/>
              <a:gd name="T49" fmla="*/ 1535208 h 2201"/>
              <a:gd name="T50" fmla="*/ 1523193 w 1953"/>
              <a:gd name="T51" fmla="*/ 1635176 h 2201"/>
              <a:gd name="T52" fmla="*/ 1490632 w 1953"/>
              <a:gd name="T53" fmla="*/ 1746250 h 2201"/>
              <a:gd name="T54" fmla="*/ 1003020 w 1953"/>
              <a:gd name="T55" fmla="*/ 1496332 h 2201"/>
              <a:gd name="T56" fmla="*/ 1014138 w 1953"/>
              <a:gd name="T57" fmla="*/ 1405886 h 2201"/>
              <a:gd name="T58" fmla="*/ 1011756 w 1953"/>
              <a:gd name="T59" fmla="*/ 1324167 h 2201"/>
              <a:gd name="T60" fmla="*/ 998255 w 1953"/>
              <a:gd name="T61" fmla="*/ 1236100 h 2201"/>
              <a:gd name="T62" fmla="*/ 970460 w 1953"/>
              <a:gd name="T63" fmla="*/ 1155968 h 2201"/>
              <a:gd name="T64" fmla="*/ 936311 w 1953"/>
              <a:gd name="T65" fmla="*/ 1083770 h 2201"/>
              <a:gd name="T66" fmla="*/ 903750 w 1953"/>
              <a:gd name="T67" fmla="*/ 1034580 h 2201"/>
              <a:gd name="T68" fmla="*/ 868013 w 1953"/>
              <a:gd name="T69" fmla="*/ 989356 h 2201"/>
              <a:gd name="T70" fmla="*/ 829100 w 1953"/>
              <a:gd name="T71" fmla="*/ 949687 h 2201"/>
              <a:gd name="T72" fmla="*/ 789392 w 1953"/>
              <a:gd name="T73" fmla="*/ 911604 h 2201"/>
              <a:gd name="T74" fmla="*/ 736977 w 1953"/>
              <a:gd name="T75" fmla="*/ 876695 h 2201"/>
              <a:gd name="T76" fmla="*/ 693299 w 1953"/>
              <a:gd name="T77" fmla="*/ 849720 h 2201"/>
              <a:gd name="T78" fmla="*/ 638502 w 1953"/>
              <a:gd name="T79" fmla="*/ 822745 h 2201"/>
              <a:gd name="T80" fmla="*/ 592441 w 1953"/>
              <a:gd name="T81" fmla="*/ 806083 h 2201"/>
              <a:gd name="T82" fmla="*/ 523349 w 1953"/>
              <a:gd name="T83" fmla="*/ 791802 h 2201"/>
              <a:gd name="T84" fmla="*/ 455052 w 1953"/>
              <a:gd name="T85" fmla="*/ 786249 h 2201"/>
              <a:gd name="T86" fmla="*/ 436786 w 1953"/>
              <a:gd name="T87" fmla="*/ 1068695 h 2201"/>
              <a:gd name="T88" fmla="*/ 435198 w 1953"/>
              <a:gd name="T89" fmla="*/ 0 h 2201"/>
              <a:gd name="T90" fmla="*/ 459023 w 1953"/>
              <a:gd name="T91" fmla="*/ 245157 h 2201"/>
              <a:gd name="T92" fmla="*/ 528114 w 1953"/>
              <a:gd name="T93" fmla="*/ 248331 h 2201"/>
              <a:gd name="T94" fmla="*/ 590853 w 1953"/>
              <a:gd name="T95" fmla="*/ 255471 h 22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53"/>
              <a:gd name="T145" fmla="*/ 0 h 2201"/>
              <a:gd name="T146" fmla="*/ 1953 w 1953"/>
              <a:gd name="T147" fmla="*/ 2201 h 22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53" h="2201">
                <a:moveTo>
                  <a:pt x="744" y="322"/>
                </a:moveTo>
                <a:lnTo>
                  <a:pt x="771" y="327"/>
                </a:lnTo>
                <a:lnTo>
                  <a:pt x="807" y="333"/>
                </a:lnTo>
                <a:lnTo>
                  <a:pt x="842" y="342"/>
                </a:lnTo>
                <a:lnTo>
                  <a:pt x="867" y="348"/>
                </a:lnTo>
                <a:lnTo>
                  <a:pt x="897" y="355"/>
                </a:lnTo>
                <a:lnTo>
                  <a:pt x="925" y="364"/>
                </a:lnTo>
                <a:lnTo>
                  <a:pt x="955" y="373"/>
                </a:lnTo>
                <a:lnTo>
                  <a:pt x="982" y="380"/>
                </a:lnTo>
                <a:lnTo>
                  <a:pt x="1013" y="392"/>
                </a:lnTo>
                <a:lnTo>
                  <a:pt x="1049" y="407"/>
                </a:lnTo>
                <a:lnTo>
                  <a:pt x="1080" y="419"/>
                </a:lnTo>
                <a:lnTo>
                  <a:pt x="1110" y="432"/>
                </a:lnTo>
                <a:lnTo>
                  <a:pt x="1144" y="447"/>
                </a:lnTo>
                <a:lnTo>
                  <a:pt x="1176" y="463"/>
                </a:lnTo>
                <a:lnTo>
                  <a:pt x="1206" y="478"/>
                </a:lnTo>
                <a:lnTo>
                  <a:pt x="1234" y="496"/>
                </a:lnTo>
                <a:lnTo>
                  <a:pt x="1260" y="511"/>
                </a:lnTo>
                <a:lnTo>
                  <a:pt x="1285" y="529"/>
                </a:lnTo>
                <a:lnTo>
                  <a:pt x="1313" y="545"/>
                </a:lnTo>
                <a:lnTo>
                  <a:pt x="1344" y="566"/>
                </a:lnTo>
                <a:lnTo>
                  <a:pt x="1372" y="587"/>
                </a:lnTo>
                <a:lnTo>
                  <a:pt x="1399" y="607"/>
                </a:lnTo>
                <a:lnTo>
                  <a:pt x="1424" y="627"/>
                </a:lnTo>
                <a:lnTo>
                  <a:pt x="1465" y="661"/>
                </a:lnTo>
                <a:lnTo>
                  <a:pt x="1506" y="699"/>
                </a:lnTo>
                <a:lnTo>
                  <a:pt x="1539" y="729"/>
                </a:lnTo>
                <a:lnTo>
                  <a:pt x="1577" y="772"/>
                </a:lnTo>
                <a:lnTo>
                  <a:pt x="1604" y="803"/>
                </a:lnTo>
                <a:lnTo>
                  <a:pt x="1634" y="839"/>
                </a:lnTo>
                <a:lnTo>
                  <a:pt x="1667" y="879"/>
                </a:lnTo>
                <a:lnTo>
                  <a:pt x="1693" y="918"/>
                </a:lnTo>
                <a:lnTo>
                  <a:pt x="1720" y="961"/>
                </a:lnTo>
                <a:lnTo>
                  <a:pt x="1748" y="1002"/>
                </a:lnTo>
                <a:lnTo>
                  <a:pt x="1772" y="1047"/>
                </a:lnTo>
                <a:lnTo>
                  <a:pt x="1796" y="1086"/>
                </a:lnTo>
                <a:lnTo>
                  <a:pt x="1818" y="1133"/>
                </a:lnTo>
                <a:lnTo>
                  <a:pt x="1839" y="1179"/>
                </a:lnTo>
                <a:lnTo>
                  <a:pt x="1857" y="1227"/>
                </a:lnTo>
                <a:lnTo>
                  <a:pt x="1874" y="1279"/>
                </a:lnTo>
                <a:lnTo>
                  <a:pt x="1897" y="1342"/>
                </a:lnTo>
                <a:lnTo>
                  <a:pt x="1912" y="1402"/>
                </a:lnTo>
                <a:lnTo>
                  <a:pt x="1926" y="1463"/>
                </a:lnTo>
                <a:lnTo>
                  <a:pt x="1934" y="1522"/>
                </a:lnTo>
                <a:lnTo>
                  <a:pt x="1944" y="1592"/>
                </a:lnTo>
                <a:lnTo>
                  <a:pt x="1952" y="1678"/>
                </a:lnTo>
                <a:lnTo>
                  <a:pt x="1953" y="1745"/>
                </a:lnTo>
                <a:lnTo>
                  <a:pt x="1952" y="1812"/>
                </a:lnTo>
                <a:lnTo>
                  <a:pt x="1946" y="1876"/>
                </a:lnTo>
                <a:lnTo>
                  <a:pt x="1938" y="1935"/>
                </a:lnTo>
                <a:lnTo>
                  <a:pt x="1931" y="1997"/>
                </a:lnTo>
                <a:lnTo>
                  <a:pt x="1918" y="2061"/>
                </a:lnTo>
                <a:lnTo>
                  <a:pt x="1900" y="2130"/>
                </a:lnTo>
                <a:lnTo>
                  <a:pt x="1877" y="2201"/>
                </a:lnTo>
                <a:lnTo>
                  <a:pt x="1750" y="1803"/>
                </a:lnTo>
                <a:lnTo>
                  <a:pt x="1263" y="1886"/>
                </a:lnTo>
                <a:lnTo>
                  <a:pt x="1273" y="1816"/>
                </a:lnTo>
                <a:lnTo>
                  <a:pt x="1277" y="1772"/>
                </a:lnTo>
                <a:lnTo>
                  <a:pt x="1277" y="1724"/>
                </a:lnTo>
                <a:lnTo>
                  <a:pt x="1274" y="1669"/>
                </a:lnTo>
                <a:lnTo>
                  <a:pt x="1267" y="1617"/>
                </a:lnTo>
                <a:lnTo>
                  <a:pt x="1257" y="1558"/>
                </a:lnTo>
                <a:lnTo>
                  <a:pt x="1243" y="1510"/>
                </a:lnTo>
                <a:lnTo>
                  <a:pt x="1222" y="1457"/>
                </a:lnTo>
                <a:lnTo>
                  <a:pt x="1203" y="1411"/>
                </a:lnTo>
                <a:lnTo>
                  <a:pt x="1179" y="1366"/>
                </a:lnTo>
                <a:lnTo>
                  <a:pt x="1159" y="1332"/>
                </a:lnTo>
                <a:lnTo>
                  <a:pt x="1138" y="1304"/>
                </a:lnTo>
                <a:lnTo>
                  <a:pt x="1117" y="1276"/>
                </a:lnTo>
                <a:lnTo>
                  <a:pt x="1093" y="1247"/>
                </a:lnTo>
                <a:lnTo>
                  <a:pt x="1066" y="1218"/>
                </a:lnTo>
                <a:lnTo>
                  <a:pt x="1044" y="1197"/>
                </a:lnTo>
                <a:lnTo>
                  <a:pt x="1019" y="1172"/>
                </a:lnTo>
                <a:lnTo>
                  <a:pt x="994" y="1149"/>
                </a:lnTo>
                <a:lnTo>
                  <a:pt x="964" y="1127"/>
                </a:lnTo>
                <a:lnTo>
                  <a:pt x="928" y="1105"/>
                </a:lnTo>
                <a:lnTo>
                  <a:pt x="899" y="1084"/>
                </a:lnTo>
                <a:lnTo>
                  <a:pt x="873" y="1071"/>
                </a:lnTo>
                <a:lnTo>
                  <a:pt x="836" y="1048"/>
                </a:lnTo>
                <a:lnTo>
                  <a:pt x="804" y="1037"/>
                </a:lnTo>
                <a:lnTo>
                  <a:pt x="775" y="1026"/>
                </a:lnTo>
                <a:lnTo>
                  <a:pt x="746" y="1016"/>
                </a:lnTo>
                <a:lnTo>
                  <a:pt x="701" y="1005"/>
                </a:lnTo>
                <a:lnTo>
                  <a:pt x="659" y="998"/>
                </a:lnTo>
                <a:lnTo>
                  <a:pt x="616" y="994"/>
                </a:lnTo>
                <a:lnTo>
                  <a:pt x="573" y="991"/>
                </a:lnTo>
                <a:lnTo>
                  <a:pt x="550" y="989"/>
                </a:lnTo>
                <a:lnTo>
                  <a:pt x="550" y="1347"/>
                </a:lnTo>
                <a:lnTo>
                  <a:pt x="0" y="683"/>
                </a:lnTo>
                <a:lnTo>
                  <a:pt x="548" y="0"/>
                </a:lnTo>
                <a:lnTo>
                  <a:pt x="548" y="307"/>
                </a:lnTo>
                <a:lnTo>
                  <a:pt x="578" y="309"/>
                </a:lnTo>
                <a:lnTo>
                  <a:pt x="621" y="310"/>
                </a:lnTo>
                <a:lnTo>
                  <a:pt x="665" y="313"/>
                </a:lnTo>
                <a:lnTo>
                  <a:pt x="708" y="318"/>
                </a:lnTo>
                <a:lnTo>
                  <a:pt x="744" y="322"/>
                </a:lnTo>
                <a:close/>
              </a:path>
            </a:pathLst>
          </a:custGeom>
          <a:solidFill>
            <a:srgbClr val="969696"/>
          </a:solidFill>
          <a:ln w="9525">
            <a:noFill/>
            <a:miter lim="800000"/>
            <a:headEnd/>
            <a:tailEnd/>
          </a:ln>
        </p:spPr>
        <p:txBody>
          <a:bodyPr/>
          <a:lstStyle/>
          <a:p>
            <a:endParaRPr lang="it-IT" sz="1800">
              <a:latin typeface="Trebuchet MS" pitchFamily="34" charset="0"/>
            </a:endParaRPr>
          </a:p>
        </p:txBody>
      </p:sp>
      <p:sp>
        <p:nvSpPr>
          <p:cNvPr id="151561" name="Rectangle 8"/>
          <p:cNvSpPr>
            <a:spLocks noChangeArrowheads="1"/>
          </p:cNvSpPr>
          <p:nvPr/>
        </p:nvSpPr>
        <p:spPr bwMode="auto">
          <a:xfrm>
            <a:off x="3571868" y="3479800"/>
            <a:ext cx="1502334" cy="461665"/>
          </a:xfrm>
          <a:prstGeom prst="rect">
            <a:avLst/>
          </a:prstGeom>
          <a:solidFill>
            <a:srgbClr val="DDDDDD"/>
          </a:solidFill>
          <a:ln w="9525">
            <a:noFill/>
            <a:miter lim="800000"/>
            <a:headEnd/>
            <a:tailEnd/>
          </a:ln>
        </p:spPr>
        <p:txBody>
          <a:bodyPr wrap="none">
            <a:spAutoFit/>
          </a:bodyPr>
          <a:lstStyle/>
          <a:p>
            <a:pPr defTabSz="762000"/>
            <a:r>
              <a:rPr lang="it-IT" dirty="0">
                <a:latin typeface="ZapfHumnst BT"/>
              </a:rPr>
              <a:t>1. Budget</a:t>
            </a:r>
          </a:p>
        </p:txBody>
      </p:sp>
      <p:sp>
        <p:nvSpPr>
          <p:cNvPr id="151562" name="Rectangle 9"/>
          <p:cNvSpPr>
            <a:spLocks noChangeArrowheads="1"/>
          </p:cNvSpPr>
          <p:nvPr/>
        </p:nvSpPr>
        <p:spPr bwMode="auto">
          <a:xfrm>
            <a:off x="1071538" y="1500174"/>
            <a:ext cx="2608406" cy="707886"/>
          </a:xfrm>
          <a:prstGeom prst="rect">
            <a:avLst/>
          </a:prstGeom>
          <a:noFill/>
          <a:ln w="9525">
            <a:noFill/>
            <a:miter lim="800000"/>
            <a:headEnd/>
            <a:tailEnd/>
          </a:ln>
        </p:spPr>
        <p:txBody>
          <a:bodyPr wrap="none">
            <a:spAutoFit/>
          </a:bodyPr>
          <a:lstStyle/>
          <a:p>
            <a:pPr defTabSz="762000"/>
            <a:r>
              <a:rPr lang="it-IT" sz="2000" dirty="0">
                <a:latin typeface="ZapfHumnst BT"/>
              </a:rPr>
              <a:t>Pianificazione </a:t>
            </a:r>
          </a:p>
          <a:p>
            <a:pPr defTabSz="762000"/>
            <a:r>
              <a:rPr lang="it-IT" sz="2000" dirty="0">
                <a:latin typeface="ZapfHumnst BT"/>
              </a:rPr>
              <a:t>direzionale strategica</a:t>
            </a:r>
          </a:p>
        </p:txBody>
      </p:sp>
      <p:sp>
        <p:nvSpPr>
          <p:cNvPr id="151563" name="AutoShape 10"/>
          <p:cNvSpPr>
            <a:spLocks noChangeArrowheads="1"/>
          </p:cNvSpPr>
          <p:nvPr/>
        </p:nvSpPr>
        <p:spPr bwMode="auto">
          <a:xfrm>
            <a:off x="4724768" y="1231900"/>
            <a:ext cx="1752889" cy="1143000"/>
          </a:xfrm>
          <a:prstGeom prst="flowChartMultidocument">
            <a:avLst/>
          </a:prstGeom>
          <a:noFill/>
          <a:ln w="12700">
            <a:solidFill>
              <a:schemeClr val="tx1"/>
            </a:solidFill>
            <a:miter lim="800000"/>
            <a:headEnd type="none" w="sm" len="sm"/>
            <a:tailEnd type="none" w="sm" len="sm"/>
          </a:ln>
        </p:spPr>
        <p:txBody>
          <a:bodyPr wrap="none" anchor="ctr"/>
          <a:lstStyle/>
          <a:p>
            <a:pPr defTabSz="190500"/>
            <a:r>
              <a:rPr lang="it-IT" sz="1400">
                <a:latin typeface="ZapfHumnst BT"/>
              </a:rPr>
              <a:t>Piani pluriennali</a:t>
            </a:r>
          </a:p>
        </p:txBody>
      </p:sp>
      <p:sp>
        <p:nvSpPr>
          <p:cNvPr id="151564" name="Text Box 11"/>
          <p:cNvSpPr txBox="1">
            <a:spLocks noChangeArrowheads="1"/>
          </p:cNvSpPr>
          <p:nvPr/>
        </p:nvSpPr>
        <p:spPr bwMode="auto">
          <a:xfrm>
            <a:off x="5072066" y="3429000"/>
            <a:ext cx="901209" cy="738664"/>
          </a:xfrm>
          <a:prstGeom prst="rect">
            <a:avLst/>
          </a:prstGeom>
          <a:solidFill>
            <a:srgbClr val="EAEAEA"/>
          </a:solidFill>
          <a:ln w="9525">
            <a:noFill/>
            <a:miter lim="800000"/>
            <a:headEnd/>
            <a:tailEnd/>
          </a:ln>
        </p:spPr>
        <p:txBody>
          <a:bodyPr wrap="none">
            <a:spAutoFit/>
          </a:bodyPr>
          <a:lstStyle/>
          <a:p>
            <a:pPr algn="ctr" defTabSz="762000"/>
            <a:r>
              <a:rPr lang="it-IT" sz="1400" i="1" dirty="0">
                <a:latin typeface="ZapfHumnst BT"/>
              </a:rPr>
              <a:t>Controllo</a:t>
            </a:r>
          </a:p>
          <a:p>
            <a:pPr algn="ctr" defTabSz="762000"/>
            <a:r>
              <a:rPr lang="it-IT" sz="1400" i="1" dirty="0">
                <a:latin typeface="ZapfHumnst BT"/>
              </a:rPr>
              <a:t>di  </a:t>
            </a:r>
          </a:p>
          <a:p>
            <a:pPr algn="ctr" defTabSz="762000"/>
            <a:r>
              <a:rPr lang="it-IT" sz="1400" i="1" dirty="0">
                <a:latin typeface="ZapfHumnst BT"/>
              </a:rPr>
              <a:t>gestione</a:t>
            </a:r>
          </a:p>
        </p:txBody>
      </p:sp>
      <p:sp>
        <p:nvSpPr>
          <p:cNvPr id="151565" name="Rectangle 12"/>
          <p:cNvSpPr>
            <a:spLocks noChangeArrowheads="1"/>
          </p:cNvSpPr>
          <p:nvPr/>
        </p:nvSpPr>
        <p:spPr bwMode="auto">
          <a:xfrm>
            <a:off x="4724768" y="4786322"/>
            <a:ext cx="3199915" cy="461665"/>
          </a:xfrm>
          <a:prstGeom prst="rect">
            <a:avLst/>
          </a:prstGeom>
          <a:solidFill>
            <a:srgbClr val="DDDDDD"/>
          </a:solidFill>
          <a:ln w="9525">
            <a:noFill/>
            <a:miter lim="800000"/>
            <a:headEnd/>
            <a:tailEnd/>
          </a:ln>
        </p:spPr>
        <p:txBody>
          <a:bodyPr wrap="none">
            <a:spAutoFit/>
          </a:bodyPr>
          <a:lstStyle/>
          <a:p>
            <a:pPr defTabSz="762000"/>
            <a:r>
              <a:rPr lang="it-IT" dirty="0">
                <a:latin typeface="ZapfHumnst BT"/>
              </a:rPr>
              <a:t>2. Contabilità </a:t>
            </a:r>
            <a:r>
              <a:rPr lang="it-IT" dirty="0" smtClean="0">
                <a:latin typeface="ZapfHumnst BT"/>
              </a:rPr>
              <a:t>analitica</a:t>
            </a:r>
            <a:endParaRPr lang="it-IT" dirty="0">
              <a:latin typeface="ZapfHumnst BT"/>
            </a:endParaRPr>
          </a:p>
        </p:txBody>
      </p:sp>
      <p:sp>
        <p:nvSpPr>
          <p:cNvPr id="151566" name="Rectangle 13"/>
          <p:cNvSpPr>
            <a:spLocks noChangeArrowheads="1"/>
          </p:cNvSpPr>
          <p:nvPr/>
        </p:nvSpPr>
        <p:spPr bwMode="auto">
          <a:xfrm>
            <a:off x="5929322" y="3479800"/>
            <a:ext cx="3146054" cy="461665"/>
          </a:xfrm>
          <a:prstGeom prst="rect">
            <a:avLst/>
          </a:prstGeom>
          <a:solidFill>
            <a:srgbClr val="DDDDDD"/>
          </a:solidFill>
          <a:ln w="9525">
            <a:noFill/>
            <a:miter lim="800000"/>
            <a:headEnd/>
            <a:tailEnd/>
          </a:ln>
        </p:spPr>
        <p:txBody>
          <a:bodyPr wrap="none">
            <a:spAutoFit/>
          </a:bodyPr>
          <a:lstStyle/>
          <a:p>
            <a:pPr defTabSz="762000"/>
            <a:r>
              <a:rPr lang="it-IT" dirty="0">
                <a:latin typeface="ZapfHumnst BT"/>
              </a:rPr>
              <a:t>3. Analisi scostamenti</a:t>
            </a:r>
          </a:p>
        </p:txBody>
      </p:sp>
      <p:sp>
        <p:nvSpPr>
          <p:cNvPr id="151567" name="Rectangle 14"/>
          <p:cNvSpPr>
            <a:spLocks noChangeArrowheads="1"/>
          </p:cNvSpPr>
          <p:nvPr/>
        </p:nvSpPr>
        <p:spPr bwMode="auto">
          <a:xfrm>
            <a:off x="928662" y="3929066"/>
            <a:ext cx="2700992" cy="1006475"/>
          </a:xfrm>
          <a:prstGeom prst="rect">
            <a:avLst/>
          </a:prstGeom>
          <a:noFill/>
          <a:ln w="9525">
            <a:noFill/>
            <a:miter lim="800000"/>
            <a:headEnd/>
            <a:tailEnd/>
          </a:ln>
        </p:spPr>
        <p:txBody>
          <a:bodyPr wrap="none">
            <a:spAutoFit/>
          </a:bodyPr>
          <a:lstStyle/>
          <a:p>
            <a:pPr defTabSz="762000"/>
            <a:r>
              <a:rPr lang="it-IT" sz="2000" dirty="0">
                <a:latin typeface="ZapfHumnst BT"/>
              </a:rPr>
              <a:t>Programmazione </a:t>
            </a:r>
          </a:p>
          <a:p>
            <a:pPr defTabSz="762000"/>
            <a:r>
              <a:rPr lang="it-IT" sz="2000" dirty="0">
                <a:latin typeface="ZapfHumnst BT"/>
              </a:rPr>
              <a:t>e controllo direzionale</a:t>
            </a:r>
          </a:p>
          <a:p>
            <a:pPr defTabSz="762000"/>
            <a:r>
              <a:rPr lang="it-IT" sz="2000" dirty="0">
                <a:latin typeface="ZapfHumnst BT"/>
              </a:rPr>
              <a:t>operativo</a:t>
            </a:r>
          </a:p>
        </p:txBody>
      </p:sp>
      <p:sp>
        <p:nvSpPr>
          <p:cNvPr id="151568" name="Rectangle 15"/>
          <p:cNvSpPr>
            <a:spLocks noChangeArrowheads="1"/>
          </p:cNvSpPr>
          <p:nvPr/>
        </p:nvSpPr>
        <p:spPr bwMode="auto">
          <a:xfrm>
            <a:off x="1214414" y="5656283"/>
            <a:ext cx="2620671" cy="701675"/>
          </a:xfrm>
          <a:prstGeom prst="rect">
            <a:avLst/>
          </a:prstGeom>
          <a:noFill/>
          <a:ln w="9525">
            <a:noFill/>
            <a:miter lim="800000"/>
            <a:headEnd/>
            <a:tailEnd/>
          </a:ln>
        </p:spPr>
        <p:txBody>
          <a:bodyPr wrap="none">
            <a:spAutoFit/>
          </a:bodyPr>
          <a:lstStyle/>
          <a:p>
            <a:pPr defTabSz="762000"/>
            <a:r>
              <a:rPr lang="it-IT" sz="2000" dirty="0">
                <a:latin typeface="ZapfHumnst BT"/>
              </a:rPr>
              <a:t>Controllo direzionale </a:t>
            </a:r>
          </a:p>
          <a:p>
            <a:pPr defTabSz="762000"/>
            <a:r>
              <a:rPr lang="it-IT" sz="2000" dirty="0">
                <a:latin typeface="ZapfHumnst BT"/>
              </a:rPr>
              <a:t>strategico</a:t>
            </a:r>
          </a:p>
        </p:txBody>
      </p:sp>
      <p:sp>
        <p:nvSpPr>
          <p:cNvPr id="151569" name="AutoShape 16"/>
          <p:cNvSpPr>
            <a:spLocks noChangeArrowheads="1"/>
          </p:cNvSpPr>
          <p:nvPr/>
        </p:nvSpPr>
        <p:spPr bwMode="auto">
          <a:xfrm>
            <a:off x="5143504" y="5286388"/>
            <a:ext cx="2143140" cy="1143000"/>
          </a:xfrm>
          <a:prstGeom prst="flowChartMultidocument">
            <a:avLst/>
          </a:prstGeom>
          <a:noFill/>
          <a:ln w="12700">
            <a:solidFill>
              <a:schemeClr val="tx1"/>
            </a:solidFill>
            <a:miter lim="800000"/>
            <a:headEnd type="none" w="sm" len="sm"/>
            <a:tailEnd type="none" w="sm" len="sm"/>
          </a:ln>
        </p:spPr>
        <p:txBody>
          <a:bodyPr wrap="none" anchor="ctr"/>
          <a:lstStyle/>
          <a:p>
            <a:pPr defTabSz="190500"/>
            <a:r>
              <a:rPr lang="it-IT" sz="1400" dirty="0">
                <a:latin typeface="ZapfHumnst BT"/>
              </a:rPr>
              <a:t>	</a:t>
            </a:r>
          </a:p>
          <a:p>
            <a:pPr defTabSz="190500"/>
            <a:r>
              <a:rPr lang="it-IT" sz="1400" b="1" dirty="0" err="1">
                <a:latin typeface="ZapfHumnst BT"/>
              </a:rPr>
              <a:t>Reporting</a:t>
            </a:r>
            <a:r>
              <a:rPr lang="it-IT" sz="1400" b="1" dirty="0">
                <a:latin typeface="ZapfHumnst BT"/>
              </a:rPr>
              <a:t> strategico</a:t>
            </a:r>
          </a:p>
          <a:p>
            <a:pPr defTabSz="190500"/>
            <a:r>
              <a:rPr lang="it-IT" sz="1400" b="1" dirty="0">
                <a:latin typeface="ZapfHumnst BT"/>
              </a:rPr>
              <a:t>(cruscotti indicatori) </a:t>
            </a:r>
          </a:p>
          <a:p>
            <a:pPr defTabSz="190500"/>
            <a:endParaRPr lang="it-IT" sz="1400" dirty="0">
              <a:latin typeface="ZapfHumnst BT"/>
            </a:endParaRPr>
          </a:p>
        </p:txBody>
      </p:sp>
      <p:sp>
        <p:nvSpPr>
          <p:cNvPr id="151570" name="AutoShape 17"/>
          <p:cNvSpPr>
            <a:spLocks noChangeArrowheads="1"/>
          </p:cNvSpPr>
          <p:nvPr/>
        </p:nvSpPr>
        <p:spPr bwMode="auto">
          <a:xfrm>
            <a:off x="152768" y="1368425"/>
            <a:ext cx="685091" cy="5486400"/>
          </a:xfrm>
          <a:prstGeom prst="curvedRightArrow">
            <a:avLst>
              <a:gd name="adj1" fmla="val 158897"/>
              <a:gd name="adj2" fmla="val 317793"/>
              <a:gd name="adj3" fmla="val 33333"/>
            </a:avLst>
          </a:prstGeom>
          <a:solidFill>
            <a:srgbClr val="EAEAEA"/>
          </a:solidFill>
          <a:ln w="12700">
            <a:solidFill>
              <a:schemeClr val="tx1"/>
            </a:solidFill>
            <a:miter lim="800000"/>
            <a:headEnd type="none" w="sm" len="sm"/>
            <a:tailEnd type="none" w="sm" len="sm"/>
          </a:ln>
        </p:spPr>
        <p:txBody>
          <a:bodyPr wrap="none" anchor="ctr"/>
          <a:lstStyle/>
          <a:p>
            <a:endParaRPr lang="it-IT" sz="1800">
              <a:latin typeface="Trebuchet MS" pitchFamily="34" charset="0"/>
            </a:endParaRPr>
          </a:p>
        </p:txBody>
      </p:sp>
      <p:sp>
        <p:nvSpPr>
          <p:cNvPr id="151571" name="AutoShape 18"/>
          <p:cNvSpPr>
            <a:spLocks noChangeArrowheads="1"/>
          </p:cNvSpPr>
          <p:nvPr/>
        </p:nvSpPr>
        <p:spPr bwMode="auto">
          <a:xfrm rot="10800000">
            <a:off x="8306142" y="1216025"/>
            <a:ext cx="685092" cy="5486400"/>
          </a:xfrm>
          <a:prstGeom prst="curvedRightArrow">
            <a:avLst>
              <a:gd name="adj1" fmla="val 158896"/>
              <a:gd name="adj2" fmla="val 317793"/>
              <a:gd name="adj3" fmla="val 33333"/>
            </a:avLst>
          </a:prstGeom>
          <a:solidFill>
            <a:srgbClr val="EAEAEA"/>
          </a:solidFill>
          <a:ln w="12700">
            <a:solidFill>
              <a:schemeClr val="tx1"/>
            </a:solidFill>
            <a:miter lim="800000"/>
            <a:headEnd type="none" w="sm" len="sm"/>
            <a:tailEnd type="none" w="sm" len="sm"/>
          </a:ln>
        </p:spPr>
        <p:txBody>
          <a:bodyPr wrap="none" anchor="ctr"/>
          <a:lstStyle/>
          <a:p>
            <a:endParaRPr lang="it-IT" sz="1800">
              <a:latin typeface="Trebuchet MS" pitchFamily="34" charset="0"/>
            </a:endParaRPr>
          </a:p>
        </p:txBody>
      </p:sp>
      <p:sp>
        <p:nvSpPr>
          <p:cNvPr id="151572" name="Rectangle 19"/>
          <p:cNvSpPr>
            <a:spLocks noChangeArrowheads="1"/>
          </p:cNvSpPr>
          <p:nvPr/>
        </p:nvSpPr>
        <p:spPr bwMode="auto">
          <a:xfrm>
            <a:off x="6082351" y="2795588"/>
            <a:ext cx="1863011" cy="461665"/>
          </a:xfrm>
          <a:prstGeom prst="rect">
            <a:avLst/>
          </a:prstGeom>
          <a:solidFill>
            <a:srgbClr val="DDDDDD"/>
          </a:solidFill>
          <a:ln w="9525">
            <a:noFill/>
            <a:miter lim="800000"/>
            <a:headEnd/>
            <a:tailEnd/>
          </a:ln>
        </p:spPr>
        <p:txBody>
          <a:bodyPr wrap="none">
            <a:spAutoFit/>
          </a:bodyPr>
          <a:lstStyle/>
          <a:p>
            <a:pPr defTabSz="762000"/>
            <a:r>
              <a:rPr lang="it-IT">
                <a:latin typeface="ZapfHumnst BT"/>
              </a:rPr>
              <a:t>4. Reporting</a:t>
            </a:r>
          </a:p>
        </p:txBody>
      </p:sp>
      <p:sp>
        <p:nvSpPr>
          <p:cNvPr id="23" name="Titolo 1"/>
          <p:cNvSpPr txBox="1">
            <a:spLocks/>
          </p:cNvSpPr>
          <p:nvPr/>
        </p:nvSpPr>
        <p:spPr>
          <a:xfrm>
            <a:off x="899592" y="404664"/>
            <a:ext cx="8244408" cy="461665"/>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I due cicli di pianificazione e controllo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79512" y="4091424"/>
            <a:ext cx="8964488" cy="2123658"/>
          </a:xfrm>
          <a:prstGeom prst="rect">
            <a:avLst/>
          </a:prstGeom>
          <a:noFill/>
        </p:spPr>
        <p:txBody>
          <a:bodyPr wrap="square" rtlCol="0">
            <a:spAutoFit/>
          </a:bodyPr>
          <a:lstStyle/>
          <a:p>
            <a:r>
              <a:rPr lang="it-IT" sz="2200" b="1" dirty="0" smtClean="0"/>
              <a:t>Legge di contabilità e finanza pubblica – L. 196/2009</a:t>
            </a:r>
          </a:p>
          <a:p>
            <a:r>
              <a:rPr lang="it-IT" sz="2200" dirty="0" smtClean="0"/>
              <a:t>Art 1 – Principi di coordinamento: 1. Le amministrazioni pubbliche: </a:t>
            </a:r>
          </a:p>
          <a:p>
            <a:r>
              <a:rPr lang="it-IT" sz="2200" dirty="0" smtClean="0"/>
              <a:t>- concorrono al perseguimento degli obiettivi di finanza pubblica sulla base dei principi fondamentali dell'</a:t>
            </a:r>
            <a:r>
              <a:rPr lang="it-IT" sz="2200" b="1" dirty="0" smtClean="0"/>
              <a:t>armonizzazione dei bilanci pubblici </a:t>
            </a:r>
            <a:r>
              <a:rPr lang="it-IT" sz="2200" dirty="0" smtClean="0"/>
              <a:t>e del coordinamento della finanza pubblica, e ne condividono le conseguenti responsabilità. </a:t>
            </a:r>
          </a:p>
        </p:txBody>
      </p:sp>
      <p:sp>
        <p:nvSpPr>
          <p:cNvPr id="7" name="CasellaDiTesto 6"/>
          <p:cNvSpPr txBox="1"/>
          <p:nvPr/>
        </p:nvSpPr>
        <p:spPr>
          <a:xfrm>
            <a:off x="1109728" y="985952"/>
            <a:ext cx="7854760" cy="1938992"/>
          </a:xfrm>
          <a:prstGeom prst="rect">
            <a:avLst/>
          </a:prstGeom>
          <a:noFill/>
        </p:spPr>
        <p:txBody>
          <a:bodyPr wrap="square" rtlCol="0">
            <a:spAutoFit/>
          </a:bodyPr>
          <a:lstStyle/>
          <a:p>
            <a:pPr marL="342900" indent="-342900">
              <a:buFont typeface="Wingdings" pitchFamily="2" charset="2"/>
              <a:buChar char="§"/>
            </a:pPr>
            <a:r>
              <a:rPr lang="it-IT" dirty="0" err="1" smtClean="0"/>
              <a:t>Spending</a:t>
            </a:r>
            <a:r>
              <a:rPr lang="it-IT" dirty="0" smtClean="0"/>
              <a:t> </a:t>
            </a:r>
            <a:r>
              <a:rPr lang="it-IT" dirty="0" err="1"/>
              <a:t>r</a:t>
            </a:r>
            <a:r>
              <a:rPr lang="it-IT" dirty="0" err="1" smtClean="0"/>
              <a:t>eview</a:t>
            </a:r>
            <a:r>
              <a:rPr lang="it-IT" dirty="0" smtClean="0"/>
              <a:t> </a:t>
            </a:r>
          </a:p>
          <a:p>
            <a:pPr marL="342900" indent="-342900">
              <a:buFont typeface="Wingdings" pitchFamily="2" charset="2"/>
              <a:buChar char="§"/>
            </a:pPr>
            <a:r>
              <a:rPr lang="it-IT" dirty="0" smtClean="0"/>
              <a:t>Competizione internazionale </a:t>
            </a:r>
          </a:p>
          <a:p>
            <a:pPr marL="342900" indent="-342900">
              <a:buFont typeface="Wingdings" pitchFamily="2" charset="2"/>
              <a:buChar char="§"/>
            </a:pPr>
            <a:r>
              <a:rPr lang="it-IT" dirty="0" smtClean="0"/>
              <a:t>Maggiore consapevolezza della performance da parte della </a:t>
            </a:r>
            <a:r>
              <a:rPr lang="it-IT" dirty="0" err="1" smtClean="0"/>
              <a:t>governance</a:t>
            </a:r>
            <a:r>
              <a:rPr lang="it-IT" dirty="0" smtClean="0"/>
              <a:t> e del management locali e centrali </a:t>
            </a:r>
          </a:p>
          <a:p>
            <a:pPr marL="342900" indent="-342900">
              <a:buFont typeface="Wingdings" pitchFamily="2" charset="2"/>
              <a:buChar char="§"/>
            </a:pPr>
            <a:r>
              <a:rPr lang="it-IT" dirty="0" smtClean="0"/>
              <a:t>Maggiore trasparenza sui risultati raggiunti </a:t>
            </a:r>
          </a:p>
        </p:txBody>
      </p:sp>
      <p:sp>
        <p:nvSpPr>
          <p:cNvPr id="6" name="Rectangle 24"/>
          <p:cNvSpPr>
            <a:spLocks noChangeArrowheads="1"/>
          </p:cNvSpPr>
          <p:nvPr/>
        </p:nvSpPr>
        <p:spPr bwMode="auto">
          <a:xfrm>
            <a:off x="1357290" y="3357562"/>
            <a:ext cx="6532287" cy="400110"/>
          </a:xfrm>
          <a:prstGeom prst="rect">
            <a:avLst/>
          </a:prstGeom>
          <a:solidFill>
            <a:schemeClr val="accent1">
              <a:lumMod val="20000"/>
              <a:lumOff val="80000"/>
            </a:schemeClr>
          </a:solidFill>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flatTx/>
          </a:bodyPr>
          <a:lstStyle/>
          <a:p>
            <a:pPr algn="ctr" defTabSz="914400"/>
            <a:r>
              <a:rPr lang="it-IT" sz="3200" b="1" kern="0" dirty="0" smtClean="0">
                <a:solidFill>
                  <a:schemeClr val="tx1"/>
                </a:solidFill>
              </a:rPr>
              <a:t>Nuovi strumenti</a:t>
            </a:r>
            <a:endParaRPr lang="it-IT" sz="3200" b="1" kern="0" dirty="0">
              <a:solidFill>
                <a:schemeClr val="tx1"/>
              </a:solidFill>
            </a:endParaRPr>
          </a:p>
        </p:txBody>
      </p:sp>
      <p:sp>
        <p:nvSpPr>
          <p:cNvPr id="8" name="AutoShape 25"/>
          <p:cNvSpPr>
            <a:spLocks noChangeArrowheads="1"/>
          </p:cNvSpPr>
          <p:nvPr/>
        </p:nvSpPr>
        <p:spPr bwMode="auto">
          <a:xfrm rot="5400000">
            <a:off x="4267196" y="2590796"/>
            <a:ext cx="457200" cy="990600"/>
          </a:xfrm>
          <a:custGeom>
            <a:avLst/>
            <a:gdLst>
              <a:gd name="G0" fmla="+- 15968 0 0"/>
              <a:gd name="G1" fmla="+- 4637 0 0"/>
              <a:gd name="G2" fmla="+- 21600 0 4637"/>
              <a:gd name="G3" fmla="+- 10800 0 4637"/>
              <a:gd name="G4" fmla="+- 21600 0 15968"/>
              <a:gd name="G5" fmla="*/ G4 G3 10800"/>
              <a:gd name="G6" fmla="+- 21600 0 G5"/>
              <a:gd name="T0" fmla="*/ 15968 w 21600"/>
              <a:gd name="T1" fmla="*/ 0 h 21600"/>
              <a:gd name="T2" fmla="*/ 0 w 21600"/>
              <a:gd name="T3" fmla="*/ 10800 h 21600"/>
              <a:gd name="T4" fmla="*/ 1596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968" y="0"/>
                </a:moveTo>
                <a:lnTo>
                  <a:pt x="15968" y="4637"/>
                </a:lnTo>
                <a:lnTo>
                  <a:pt x="3375" y="4637"/>
                </a:lnTo>
                <a:lnTo>
                  <a:pt x="3375" y="16963"/>
                </a:lnTo>
                <a:lnTo>
                  <a:pt x="15968" y="16963"/>
                </a:lnTo>
                <a:lnTo>
                  <a:pt x="15968" y="21600"/>
                </a:lnTo>
                <a:lnTo>
                  <a:pt x="21600" y="10800"/>
                </a:lnTo>
                <a:close/>
              </a:path>
              <a:path w="21600" h="21600">
                <a:moveTo>
                  <a:pt x="1350" y="4637"/>
                </a:moveTo>
                <a:lnTo>
                  <a:pt x="1350" y="16963"/>
                </a:lnTo>
                <a:lnTo>
                  <a:pt x="2700" y="16963"/>
                </a:lnTo>
                <a:lnTo>
                  <a:pt x="2700" y="4637"/>
                </a:lnTo>
                <a:close/>
              </a:path>
              <a:path w="21600" h="21600">
                <a:moveTo>
                  <a:pt x="0" y="4637"/>
                </a:moveTo>
                <a:lnTo>
                  <a:pt x="0" y="16963"/>
                </a:lnTo>
                <a:lnTo>
                  <a:pt x="675" y="16963"/>
                </a:lnTo>
                <a:lnTo>
                  <a:pt x="675" y="4637"/>
                </a:lnTo>
                <a:close/>
              </a:path>
            </a:pathLst>
          </a:custGeom>
          <a:solidFill>
            <a:schemeClr val="accent5">
              <a:lumMod val="75000"/>
            </a:schemeClr>
          </a:solidFill>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flatTx/>
          </a:bodyPr>
          <a:lstStyle/>
          <a:p>
            <a:pPr defTabSz="914400"/>
            <a:endParaRPr lang="it-IT" sz="2000" kern="0">
              <a:solidFill>
                <a:srgbClr val="333399"/>
              </a:solidFill>
            </a:endParaRPr>
          </a:p>
        </p:txBody>
      </p:sp>
      <p:sp>
        <p:nvSpPr>
          <p:cNvPr id="9" name="Titolo 1"/>
          <p:cNvSpPr txBox="1">
            <a:spLocks/>
          </p:cNvSpPr>
          <p:nvPr/>
        </p:nvSpPr>
        <p:spPr>
          <a:xfrm>
            <a:off x="899592" y="260648"/>
            <a:ext cx="8244408" cy="523220"/>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800" b="1" kern="1200" dirty="0" smtClean="0">
                <a:solidFill>
                  <a:schemeClr val="bg1"/>
                </a:solidFill>
                <a:effectLst>
                  <a:outerShdw blurRad="38100" dist="38100" dir="2700000" algn="tl">
                    <a:srgbClr val="000000"/>
                  </a:outerShdw>
                </a:effectLst>
                <a:latin typeface="Tahoma" pitchFamily="34" charset="0"/>
                <a:ea typeface="+mn-ea"/>
                <a:cs typeface="+mn-cs"/>
              </a:rPr>
              <a:t>Le esigenze del sistema-Paese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36712"/>
            <a:ext cx="8229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olo 1"/>
          <p:cNvSpPr txBox="1">
            <a:spLocks/>
          </p:cNvSpPr>
          <p:nvPr/>
        </p:nvSpPr>
        <p:spPr>
          <a:xfrm>
            <a:off x="899592" y="404664"/>
            <a:ext cx="8244408" cy="461665"/>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Il processo di controllo di gestione in </a:t>
            </a:r>
            <a:r>
              <a:rPr lang="it-IT" sz="2400" b="1" kern="1200" dirty="0" err="1" smtClean="0">
                <a:solidFill>
                  <a:schemeClr val="bg1"/>
                </a:solidFill>
                <a:effectLst>
                  <a:outerShdw blurRad="38100" dist="38100" dir="2700000" algn="tl">
                    <a:srgbClr val="000000"/>
                  </a:outerShdw>
                </a:effectLst>
                <a:latin typeface="Tahoma" pitchFamily="34" charset="0"/>
                <a:ea typeface="+mn-ea"/>
                <a:cs typeface="+mn-cs"/>
              </a:rPr>
              <a:t>Unipv</a:t>
            </a:r>
            <a:endParaRPr lang="it-IT" sz="2400" b="1" kern="1200" dirty="0" smtClean="0">
              <a:solidFill>
                <a:schemeClr val="bg1"/>
              </a:solidFill>
              <a:effectLst>
                <a:outerShdw blurRad="38100" dist="38100" dir="2700000" algn="tl">
                  <a:srgbClr val="000000"/>
                </a:outerShdw>
              </a:effectLst>
              <a:latin typeface="Tahoma" pitchFamily="34" charset="0"/>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700213" y="2514600"/>
            <a:ext cx="9144000" cy="0"/>
          </a:xfrm>
          <a:prstGeom prst="rect">
            <a:avLst/>
          </a:prstGeom>
          <a:noFill/>
          <a:ln w="9525">
            <a:noFill/>
            <a:miter lim="800000"/>
            <a:headEnd/>
            <a:tailEnd/>
          </a:ln>
        </p:spPr>
        <p:txBody>
          <a:bodyPr>
            <a:spAutoFit/>
          </a:bodyPr>
          <a:lstStyle/>
          <a:p>
            <a:endParaRPr lang="it-IT"/>
          </a:p>
        </p:txBody>
      </p:sp>
      <p:sp>
        <p:nvSpPr>
          <p:cNvPr id="17411" name="Rectangle 3"/>
          <p:cNvSpPr>
            <a:spLocks noChangeArrowheads="1"/>
          </p:cNvSpPr>
          <p:nvPr/>
        </p:nvSpPr>
        <p:spPr bwMode="auto">
          <a:xfrm>
            <a:off x="1490663" y="2628900"/>
            <a:ext cx="9144000" cy="0"/>
          </a:xfrm>
          <a:prstGeom prst="rect">
            <a:avLst/>
          </a:prstGeom>
          <a:noFill/>
          <a:ln w="9525">
            <a:noFill/>
            <a:miter lim="800000"/>
            <a:headEnd/>
            <a:tailEnd/>
          </a:ln>
        </p:spPr>
        <p:txBody>
          <a:bodyPr>
            <a:spAutoFit/>
          </a:bodyPr>
          <a:lstStyle/>
          <a:p>
            <a:endParaRPr lang="it-IT"/>
          </a:p>
        </p:txBody>
      </p:sp>
      <p:sp>
        <p:nvSpPr>
          <p:cNvPr id="17413" name="Rectangle 5"/>
          <p:cNvSpPr>
            <a:spLocks noChangeArrowheads="1"/>
          </p:cNvSpPr>
          <p:nvPr/>
        </p:nvSpPr>
        <p:spPr bwMode="auto">
          <a:xfrm>
            <a:off x="1700213" y="2676525"/>
            <a:ext cx="9144000" cy="0"/>
          </a:xfrm>
          <a:prstGeom prst="rect">
            <a:avLst/>
          </a:prstGeom>
          <a:noFill/>
          <a:ln w="9525">
            <a:noFill/>
            <a:miter lim="800000"/>
            <a:headEnd/>
            <a:tailEnd/>
          </a:ln>
        </p:spPr>
        <p:txBody>
          <a:bodyPr>
            <a:spAutoFit/>
          </a:bodyPr>
          <a:lstStyle/>
          <a:p>
            <a:endParaRPr lang="it-IT"/>
          </a:p>
        </p:txBody>
      </p:sp>
      <p:sp>
        <p:nvSpPr>
          <p:cNvPr id="17414" name="Rectangle 6"/>
          <p:cNvSpPr>
            <a:spLocks noChangeArrowheads="1"/>
          </p:cNvSpPr>
          <p:nvPr/>
        </p:nvSpPr>
        <p:spPr bwMode="auto">
          <a:xfrm>
            <a:off x="1700213" y="2990850"/>
            <a:ext cx="9144000" cy="0"/>
          </a:xfrm>
          <a:prstGeom prst="rect">
            <a:avLst/>
          </a:prstGeom>
          <a:noFill/>
          <a:ln w="9525">
            <a:noFill/>
            <a:miter lim="800000"/>
            <a:headEnd/>
            <a:tailEnd/>
          </a:ln>
        </p:spPr>
        <p:txBody>
          <a:bodyPr>
            <a:spAutoFit/>
          </a:bodyPr>
          <a:lstStyle/>
          <a:p>
            <a:endParaRPr lang="it-IT"/>
          </a:p>
        </p:txBody>
      </p:sp>
      <p:sp>
        <p:nvSpPr>
          <p:cNvPr id="17415" name="Rectangle 7"/>
          <p:cNvSpPr>
            <a:spLocks noChangeArrowheads="1"/>
          </p:cNvSpPr>
          <p:nvPr/>
        </p:nvSpPr>
        <p:spPr bwMode="auto">
          <a:xfrm>
            <a:off x="2000250" y="1881188"/>
            <a:ext cx="9144000" cy="0"/>
          </a:xfrm>
          <a:prstGeom prst="rect">
            <a:avLst/>
          </a:prstGeom>
          <a:noFill/>
          <a:ln w="9525">
            <a:noFill/>
            <a:miter lim="800000"/>
            <a:headEnd/>
            <a:tailEnd/>
          </a:ln>
        </p:spPr>
        <p:txBody>
          <a:bodyPr>
            <a:spAutoFit/>
          </a:bodyPr>
          <a:lstStyle/>
          <a:p>
            <a:endParaRPr lang="it-IT"/>
          </a:p>
        </p:txBody>
      </p:sp>
      <p:pic>
        <p:nvPicPr>
          <p:cNvPr id="17416" name="Picture 8"/>
          <p:cNvPicPr>
            <a:picLocks noChangeAspect="1" noChangeArrowheads="1"/>
          </p:cNvPicPr>
          <p:nvPr/>
        </p:nvPicPr>
        <p:blipFill>
          <a:blip r:embed="rId3" cstate="print"/>
          <a:srcRect/>
          <a:stretch>
            <a:fillRect/>
          </a:stretch>
        </p:blipFill>
        <p:spPr bwMode="auto">
          <a:xfrm>
            <a:off x="-72008" y="908720"/>
            <a:ext cx="9252520" cy="5395540"/>
          </a:xfrm>
          <a:prstGeom prst="rect">
            <a:avLst/>
          </a:prstGeom>
          <a:noFill/>
          <a:ln w="9525">
            <a:noFill/>
            <a:miter lim="800000"/>
            <a:headEnd/>
            <a:tailEnd/>
          </a:ln>
        </p:spPr>
      </p:pic>
      <p:sp>
        <p:nvSpPr>
          <p:cNvPr id="9" name="Titolo 1"/>
          <p:cNvSpPr txBox="1">
            <a:spLocks/>
          </p:cNvSpPr>
          <p:nvPr/>
        </p:nvSpPr>
        <p:spPr>
          <a:xfrm>
            <a:off x="899592" y="404664"/>
            <a:ext cx="8244408" cy="461665"/>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I costi per studente regolare iscritto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3" cstate="print"/>
          <a:srcRect/>
          <a:stretch>
            <a:fillRect/>
          </a:stretch>
        </p:blipFill>
        <p:spPr bwMode="auto">
          <a:xfrm>
            <a:off x="-72008" y="9940"/>
            <a:ext cx="9252520" cy="68754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88244" y="1037049"/>
            <a:ext cx="8048252" cy="5632311"/>
          </a:xfrm>
          <a:prstGeom prst="rect">
            <a:avLst/>
          </a:prstGeom>
          <a:noFill/>
        </p:spPr>
        <p:txBody>
          <a:bodyPr wrap="square" rtlCol="0">
            <a:spAutoFit/>
          </a:bodyPr>
          <a:lstStyle/>
          <a:p>
            <a:r>
              <a:rPr lang="it-IT" dirty="0" smtClean="0"/>
              <a:t>“(...) Un bilancio sano non dipende dalla sua struttura ma dalle decisioni politiche e  gestionali che attraverso esso si adottano. Eppure, in mancanza di regole che consentano di disporre di conti ordinati, trasparenti e omnicomprensivi, qualunque buona decisione può rischiare di venire frustrata da scelte e comportamenti contraddittori rispetto agli obiettivi.</a:t>
            </a:r>
          </a:p>
          <a:p>
            <a:r>
              <a:rPr lang="en-US" dirty="0" smtClean="0"/>
              <a:t>▶ </a:t>
            </a:r>
            <a:r>
              <a:rPr lang="it-IT" dirty="0" smtClean="0"/>
              <a:t>Lo strumento del bilancio non risolve di per sé il problema delle opzioni in materia di scelte pubbliche; tuttavia, consente di avere una visione più chiara prima di deliberare decisioni di spesa e, corrispondentemente, di entrata</a:t>
            </a:r>
            <a:endParaRPr lang="it-IT" i="1" dirty="0"/>
          </a:p>
          <a:p>
            <a:endParaRPr lang="it-IT" dirty="0" smtClean="0"/>
          </a:p>
          <a:p>
            <a:r>
              <a:rPr lang="it-IT" sz="2000" i="1" dirty="0" err="1" smtClean="0"/>
              <a:t>G.Vegas</a:t>
            </a:r>
            <a:r>
              <a:rPr lang="it-IT" sz="2000" i="1" dirty="0" smtClean="0"/>
              <a:t>, Il nuovo bilancio pubblico, Il Mulino (2010)</a:t>
            </a:r>
          </a:p>
          <a:p>
            <a:endParaRPr lang="it-IT" dirty="0"/>
          </a:p>
        </p:txBody>
      </p:sp>
      <p:sp>
        <p:nvSpPr>
          <p:cNvPr id="4" name="Titolo 1"/>
          <p:cNvSpPr txBox="1">
            <a:spLocks/>
          </p:cNvSpPr>
          <p:nvPr/>
        </p:nvSpPr>
        <p:spPr>
          <a:xfrm>
            <a:off x="899592" y="404664"/>
            <a:ext cx="8244408" cy="461665"/>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Conclusioni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51520" y="4149080"/>
            <a:ext cx="8640960" cy="2031325"/>
          </a:xfrm>
          <a:prstGeom prst="rect">
            <a:avLst/>
          </a:prstGeom>
          <a:noFill/>
        </p:spPr>
        <p:txBody>
          <a:bodyPr wrap="square" rtlCol="0">
            <a:spAutoFit/>
          </a:bodyPr>
          <a:lstStyle/>
          <a:p>
            <a:r>
              <a:rPr lang="it-IT" sz="2200" b="1" dirty="0" smtClean="0"/>
              <a:t>Art. 5: </a:t>
            </a:r>
            <a:r>
              <a:rPr lang="it-IT" sz="2600" b="1" dirty="0" smtClean="0"/>
              <a:t>Revisione della disciplina della contabilità</a:t>
            </a:r>
            <a:r>
              <a:rPr lang="it-IT" sz="2200" dirty="0" smtClean="0"/>
              <a:t>, al fine di garantirne </a:t>
            </a:r>
            <a:r>
              <a:rPr lang="it-IT" b="1" dirty="0" smtClean="0">
                <a:solidFill>
                  <a:srgbClr val="C00000"/>
                </a:solidFill>
              </a:rPr>
              <a:t>coerenza con la programmazione triennale </a:t>
            </a:r>
            <a:r>
              <a:rPr lang="it-IT" sz="2200" dirty="0" smtClean="0"/>
              <a:t>di Ateneo, maggiore </a:t>
            </a:r>
            <a:r>
              <a:rPr lang="it-IT" b="1" dirty="0" smtClean="0">
                <a:solidFill>
                  <a:srgbClr val="C00000"/>
                </a:solidFill>
              </a:rPr>
              <a:t>trasparenza</a:t>
            </a:r>
            <a:r>
              <a:rPr lang="it-IT" b="1" dirty="0" smtClean="0"/>
              <a:t> </a:t>
            </a:r>
            <a:r>
              <a:rPr lang="it-IT" dirty="0" smtClean="0"/>
              <a:t>ed</a:t>
            </a:r>
            <a:r>
              <a:rPr lang="it-IT" b="1" dirty="0" smtClean="0"/>
              <a:t> </a:t>
            </a:r>
            <a:r>
              <a:rPr lang="it-IT" b="1" dirty="0" smtClean="0">
                <a:solidFill>
                  <a:srgbClr val="C00000"/>
                </a:solidFill>
              </a:rPr>
              <a:t>omogeneità</a:t>
            </a:r>
            <a:r>
              <a:rPr lang="it-IT" sz="2200" dirty="0" smtClean="0"/>
              <a:t>,</a:t>
            </a:r>
            <a:r>
              <a:rPr lang="it-IT" sz="2200" b="1" dirty="0" smtClean="0"/>
              <a:t> </a:t>
            </a:r>
            <a:r>
              <a:rPr lang="it-IT" sz="2200" dirty="0" smtClean="0"/>
              <a:t>e di individuare con esattezza la</a:t>
            </a:r>
            <a:r>
              <a:rPr lang="it-IT" sz="2200" b="1" dirty="0" smtClean="0"/>
              <a:t> </a:t>
            </a:r>
            <a:r>
              <a:rPr lang="it-IT" b="1" dirty="0" smtClean="0">
                <a:solidFill>
                  <a:srgbClr val="C00000"/>
                </a:solidFill>
              </a:rPr>
              <a:t>condizione patrimoniale </a:t>
            </a:r>
            <a:r>
              <a:rPr lang="it-IT" sz="2200" dirty="0" smtClean="0"/>
              <a:t>dell’Ateneo</a:t>
            </a:r>
            <a:r>
              <a:rPr lang="it-IT" sz="2200" b="1" dirty="0" smtClean="0"/>
              <a:t> </a:t>
            </a:r>
            <a:r>
              <a:rPr lang="it-IT" sz="2200" dirty="0" smtClean="0"/>
              <a:t>e </a:t>
            </a:r>
            <a:r>
              <a:rPr lang="it-IT" dirty="0" smtClean="0"/>
              <a:t>dell’</a:t>
            </a:r>
            <a:r>
              <a:rPr lang="it-IT" b="1" dirty="0" smtClean="0">
                <a:solidFill>
                  <a:srgbClr val="C00000"/>
                </a:solidFill>
              </a:rPr>
              <a:t>andamento complessivo della gestione</a:t>
            </a:r>
            <a:r>
              <a:rPr lang="it-IT" sz="2800" b="1" dirty="0" smtClean="0">
                <a:solidFill>
                  <a:srgbClr val="C00000"/>
                </a:solidFill>
              </a:rPr>
              <a:t>.</a:t>
            </a:r>
            <a:endParaRPr lang="it-IT" sz="2800" b="1" dirty="0">
              <a:solidFill>
                <a:srgbClr val="C00000"/>
              </a:solidFill>
            </a:endParaRPr>
          </a:p>
        </p:txBody>
      </p:sp>
      <p:sp>
        <p:nvSpPr>
          <p:cNvPr id="6" name="CasellaDiTesto 5"/>
          <p:cNvSpPr txBox="1"/>
          <p:nvPr/>
        </p:nvSpPr>
        <p:spPr>
          <a:xfrm>
            <a:off x="0" y="922209"/>
            <a:ext cx="9144000" cy="2996974"/>
          </a:xfrm>
          <a:prstGeom prst="rect">
            <a:avLst/>
          </a:prstGeom>
          <a:noFill/>
        </p:spPr>
        <p:txBody>
          <a:bodyPr wrap="square" rtlCol="0">
            <a:spAutoFit/>
          </a:bodyPr>
          <a:lstStyle/>
          <a:p>
            <a:pPr marL="1168400" eaLnBrk="0" hangingPunct="0">
              <a:spcBef>
                <a:spcPct val="50000"/>
              </a:spcBef>
              <a:defRPr/>
            </a:pPr>
            <a:r>
              <a:rPr lang="it-IT" dirty="0" smtClean="0"/>
              <a:t>La Legge 240/10 </a:t>
            </a:r>
            <a:r>
              <a:rPr lang="it-IT" dirty="0" smtClean="0">
                <a:latin typeface="Arial" charset="0"/>
                <a:ea typeface="ＭＳ Ｐゴシック" pitchFamily="92" charset="-128"/>
              </a:rPr>
              <a:t>si impernia su </a:t>
            </a:r>
            <a:r>
              <a:rPr lang="it-IT" sz="2800" b="1" dirty="0" smtClean="0">
                <a:solidFill>
                  <a:srgbClr val="C00000"/>
                </a:solidFill>
                <a:latin typeface="Arial" charset="0"/>
                <a:ea typeface="ＭＳ Ｐゴシック" pitchFamily="92" charset="-128"/>
              </a:rPr>
              <a:t>5 assi fondamentali</a:t>
            </a:r>
            <a:r>
              <a:rPr lang="it-IT" dirty="0" smtClean="0">
                <a:latin typeface="Arial" charset="0"/>
                <a:ea typeface="ＭＳ Ｐゴシック" pitchFamily="92" charset="-128"/>
              </a:rPr>
              <a:t>:</a:t>
            </a:r>
          </a:p>
          <a:p>
            <a:pPr eaLnBrk="0" hangingPunct="0">
              <a:spcBef>
                <a:spcPct val="50000"/>
              </a:spcBef>
              <a:defRPr/>
            </a:pPr>
            <a:endParaRPr lang="it-IT" sz="1050" dirty="0" smtClean="0">
              <a:latin typeface="Arial" charset="0"/>
              <a:ea typeface="ＭＳ Ｐゴシック" pitchFamily="92" charset="-128"/>
            </a:endParaRPr>
          </a:p>
          <a:p>
            <a:pPr marL="620713" indent="-457200" algn="just" eaLnBrk="0" hangingPunct="0">
              <a:spcBef>
                <a:spcPts val="600"/>
              </a:spcBef>
              <a:buClr>
                <a:srgbClr val="FF0000"/>
              </a:buClr>
              <a:buFont typeface="+mj-lt"/>
              <a:buAutoNum type="arabicPeriod"/>
              <a:defRPr/>
            </a:pPr>
            <a:r>
              <a:rPr lang="it-IT" dirty="0" smtClean="0">
                <a:ea typeface="ＭＳ Ｐゴシック" pitchFamily="92" charset="-128"/>
              </a:rPr>
              <a:t>Assetti di governo e strumenti di </a:t>
            </a:r>
            <a:r>
              <a:rPr lang="it-IT" i="1" dirty="0" err="1" smtClean="0">
                <a:ea typeface="ＭＳ Ｐゴシック" pitchFamily="92" charset="-128"/>
              </a:rPr>
              <a:t>governance</a:t>
            </a:r>
            <a:endParaRPr lang="it-IT" dirty="0" smtClean="0">
              <a:ea typeface="ＭＳ Ｐゴシック" pitchFamily="92" charset="-128"/>
            </a:endParaRPr>
          </a:p>
          <a:p>
            <a:pPr marL="620713" indent="-457200" algn="just" eaLnBrk="0" hangingPunct="0">
              <a:spcBef>
                <a:spcPts val="600"/>
              </a:spcBef>
              <a:buClr>
                <a:srgbClr val="FF0000"/>
              </a:buClr>
              <a:buFont typeface="+mj-lt"/>
              <a:buAutoNum type="arabicPeriod"/>
              <a:defRPr/>
            </a:pPr>
            <a:r>
              <a:rPr lang="it-IT" dirty="0" smtClean="0">
                <a:ea typeface="ＭＳ Ｐゴシック" pitchFamily="92" charset="-128"/>
              </a:rPr>
              <a:t>Sistemi di valutazione e accreditamento</a:t>
            </a:r>
          </a:p>
          <a:p>
            <a:pPr marL="620713" indent="-457200" algn="just" eaLnBrk="0" hangingPunct="0">
              <a:spcBef>
                <a:spcPts val="600"/>
              </a:spcBef>
              <a:buClr>
                <a:srgbClr val="FF0000"/>
              </a:buClr>
              <a:buFont typeface="+mj-lt"/>
              <a:buAutoNum type="arabicPeriod"/>
              <a:defRPr/>
            </a:pPr>
            <a:r>
              <a:rPr lang="it-IT" dirty="0" smtClean="0">
                <a:ea typeface="ＭＳ Ｐゴシック" pitchFamily="92" charset="-128"/>
              </a:rPr>
              <a:t>Sistema di finanziamento</a:t>
            </a:r>
          </a:p>
          <a:p>
            <a:pPr marL="620713" indent="-457200" algn="just" eaLnBrk="0" hangingPunct="0">
              <a:spcBef>
                <a:spcPts val="600"/>
              </a:spcBef>
              <a:buClr>
                <a:srgbClr val="FF0000"/>
              </a:buClr>
              <a:buFont typeface="+mj-lt"/>
              <a:buAutoNum type="arabicPeriod"/>
              <a:defRPr/>
            </a:pPr>
            <a:r>
              <a:rPr lang="it-IT" dirty="0" smtClean="0">
                <a:ea typeface="ＭＳ Ｐゴシック" pitchFamily="92" charset="-128"/>
              </a:rPr>
              <a:t>Docenza, Abilitazione scientifica nazionale e Chiamate</a:t>
            </a:r>
          </a:p>
          <a:p>
            <a:pPr marL="620713" indent="-457200" algn="just" eaLnBrk="0" hangingPunct="0">
              <a:spcBef>
                <a:spcPts val="600"/>
              </a:spcBef>
              <a:buClr>
                <a:srgbClr val="FF0000"/>
              </a:buClr>
              <a:buFont typeface="+mj-lt"/>
              <a:buAutoNum type="arabicPeriod"/>
              <a:defRPr/>
            </a:pPr>
            <a:r>
              <a:rPr lang="it-IT" dirty="0" smtClean="0">
                <a:ea typeface="ＭＳ Ｐゴシック" pitchFamily="92" charset="-128"/>
              </a:rPr>
              <a:t>Diritto allo studio</a:t>
            </a:r>
            <a:endParaRPr lang="it-IT" dirty="0">
              <a:ea typeface="ＭＳ Ｐゴシック" pitchFamily="92" charset="-128"/>
            </a:endParaRPr>
          </a:p>
        </p:txBody>
      </p:sp>
      <p:sp>
        <p:nvSpPr>
          <p:cNvPr id="7" name="Titolo 1"/>
          <p:cNvSpPr txBox="1">
            <a:spLocks/>
          </p:cNvSpPr>
          <p:nvPr/>
        </p:nvSpPr>
        <p:spPr>
          <a:xfrm>
            <a:off x="899592" y="260648"/>
            <a:ext cx="8244408" cy="523220"/>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800" b="1" kern="1200" dirty="0" smtClean="0">
                <a:solidFill>
                  <a:schemeClr val="bg1"/>
                </a:solidFill>
                <a:effectLst>
                  <a:outerShdw blurRad="38100" dist="38100" dir="2700000" algn="tl">
                    <a:srgbClr val="000000"/>
                  </a:outerShdw>
                </a:effectLst>
                <a:latin typeface="Tahoma" pitchFamily="34" charset="0"/>
                <a:ea typeface="+mn-ea"/>
                <a:cs typeface="+mn-cs"/>
              </a:rPr>
              <a:t>La riforma universitaria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
          <p:cNvSpPr txBox="1">
            <a:spLocks noChangeArrowheads="1"/>
          </p:cNvSpPr>
          <p:nvPr/>
        </p:nvSpPr>
        <p:spPr bwMode="auto">
          <a:xfrm>
            <a:off x="3748550" y="4407297"/>
            <a:ext cx="4377812" cy="4330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rgbClr val="CC3300"/>
                </a:solidFill>
                <a:prstDash val="dashDot"/>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4000" tIns="46800" rIns="54000" bIns="46800" anchor="ctr">
            <a:spAutoFit/>
          </a:bodyPr>
          <a:lstStyle>
            <a:lvl1pPr algn="l">
              <a:defRPr sz="2400">
                <a:solidFill>
                  <a:schemeClr val="tx1"/>
                </a:solidFill>
                <a:latin typeface="Tahoma" pitchFamily="34" charset="0"/>
              </a:defRPr>
            </a:lvl1pPr>
            <a:lvl2pPr marL="952500" indent="-381000" algn="l">
              <a:defRPr sz="2400">
                <a:solidFill>
                  <a:schemeClr val="tx1"/>
                </a:solidFill>
                <a:latin typeface="Tahoma" pitchFamily="34" charset="0"/>
              </a:defRPr>
            </a:lvl2pPr>
            <a:lvl3pPr marL="1371600" indent="-228600" algn="l">
              <a:defRPr sz="2400">
                <a:solidFill>
                  <a:schemeClr val="tx1"/>
                </a:solidFill>
                <a:latin typeface="Tahoma" pitchFamily="34" charset="0"/>
              </a:defRPr>
            </a:lvl3pPr>
            <a:lvl4pPr marL="1790700" indent="-228600" algn="l">
              <a:defRPr sz="2400">
                <a:solidFill>
                  <a:schemeClr val="tx1"/>
                </a:solidFill>
                <a:latin typeface="Tahoma" pitchFamily="34" charset="0"/>
              </a:defRPr>
            </a:lvl4pPr>
            <a:lvl5pPr marL="2209800" indent="-228600" algn="l">
              <a:defRPr sz="2400">
                <a:solidFill>
                  <a:schemeClr val="tx1"/>
                </a:solidFill>
                <a:latin typeface="Tahoma" pitchFamily="34" charset="0"/>
              </a:defRPr>
            </a:lvl5pPr>
            <a:lvl6pPr marL="2667000" indent="-228600" eaLnBrk="0" fontAlgn="base" hangingPunct="0">
              <a:spcBef>
                <a:spcPct val="0"/>
              </a:spcBef>
              <a:spcAft>
                <a:spcPct val="0"/>
              </a:spcAft>
              <a:defRPr sz="2400">
                <a:solidFill>
                  <a:schemeClr val="tx1"/>
                </a:solidFill>
                <a:latin typeface="Tahoma" pitchFamily="34" charset="0"/>
              </a:defRPr>
            </a:lvl6pPr>
            <a:lvl7pPr marL="3124200" indent="-228600" eaLnBrk="0" fontAlgn="base" hangingPunct="0">
              <a:spcBef>
                <a:spcPct val="0"/>
              </a:spcBef>
              <a:spcAft>
                <a:spcPct val="0"/>
              </a:spcAft>
              <a:defRPr sz="2400">
                <a:solidFill>
                  <a:schemeClr val="tx1"/>
                </a:solidFill>
                <a:latin typeface="Tahoma" pitchFamily="34" charset="0"/>
              </a:defRPr>
            </a:lvl7pPr>
            <a:lvl8pPr marL="3581400" indent="-228600" eaLnBrk="0" fontAlgn="base" hangingPunct="0">
              <a:spcBef>
                <a:spcPct val="0"/>
              </a:spcBef>
              <a:spcAft>
                <a:spcPct val="0"/>
              </a:spcAft>
              <a:defRPr sz="2400">
                <a:solidFill>
                  <a:schemeClr val="tx1"/>
                </a:solidFill>
                <a:latin typeface="Tahoma" pitchFamily="34" charset="0"/>
              </a:defRPr>
            </a:lvl8pPr>
            <a:lvl9pPr marL="4038600" indent="-228600" eaLnBrk="0" fontAlgn="base" hangingPunct="0">
              <a:spcBef>
                <a:spcPct val="0"/>
              </a:spcBef>
              <a:spcAft>
                <a:spcPct val="0"/>
              </a:spcAft>
              <a:defRPr sz="2400">
                <a:solidFill>
                  <a:schemeClr val="tx1"/>
                </a:solidFill>
                <a:latin typeface="Tahoma" pitchFamily="34" charset="0"/>
              </a:defRPr>
            </a:lvl9pPr>
          </a:lstStyle>
          <a:p>
            <a:pPr marL="0" marR="0" lvl="0" indent="0" algn="l" defTabSz="914400" eaLnBrk="1" fontAlgn="auto" latinLnBrk="0" hangingPunct="1">
              <a:lnSpc>
                <a:spcPct val="100000"/>
              </a:lnSpc>
              <a:spcBef>
                <a:spcPts val="0"/>
              </a:spcBef>
              <a:spcAft>
                <a:spcPts val="0"/>
              </a:spcAft>
              <a:buClr>
                <a:srgbClr val="CC0000"/>
              </a:buClr>
              <a:buSzPct val="110000"/>
              <a:buFontTx/>
              <a:buNone/>
              <a:tabLst/>
              <a:defRPr/>
            </a:pPr>
            <a:r>
              <a:rPr kumimoji="0" lang="it-IT" sz="2200" b="0" i="0" u="none" strike="noStrike" kern="0" cap="none" spc="0" normalizeH="0" baseline="0" noProof="0" dirty="0" smtClean="0">
                <a:ln>
                  <a:noFill/>
                </a:ln>
                <a:uLnTx/>
                <a:uFillTx/>
                <a:latin typeface="Tahoma" pitchFamily="34" charset="0"/>
              </a:rPr>
              <a:t>Cambiamento</a:t>
            </a:r>
            <a:r>
              <a:rPr kumimoji="0" lang="it-IT" sz="2200" b="0" i="0" u="none" strike="noStrike" kern="0" cap="none" spc="0" normalizeH="0" noProof="0" dirty="0" smtClean="0">
                <a:ln>
                  <a:noFill/>
                </a:ln>
                <a:uLnTx/>
                <a:uFillTx/>
                <a:latin typeface="Tahoma" pitchFamily="34" charset="0"/>
              </a:rPr>
              <a:t> </a:t>
            </a:r>
            <a:r>
              <a:rPr kumimoji="0" lang="it-IT" sz="2200" i="0" u="none" strike="noStrike" kern="0" cap="none" spc="0" normalizeH="0" noProof="0" dirty="0" smtClean="0">
                <a:ln>
                  <a:noFill/>
                </a:ln>
                <a:solidFill>
                  <a:srgbClr val="C00000"/>
                </a:solidFill>
                <a:uLnTx/>
                <a:uFillTx/>
                <a:latin typeface="Tahoma" pitchFamily="34" charset="0"/>
              </a:rPr>
              <a:t>"culturale"</a:t>
            </a:r>
            <a:endParaRPr kumimoji="0" lang="it-IT" sz="2200" i="0" u="none" strike="noStrike" kern="0" cap="none" spc="0" normalizeH="0" baseline="0" noProof="0" dirty="0" smtClean="0">
              <a:ln>
                <a:noFill/>
              </a:ln>
              <a:solidFill>
                <a:srgbClr val="C00000"/>
              </a:solidFill>
              <a:uLnTx/>
              <a:uFillTx/>
              <a:latin typeface="Tahoma" pitchFamily="34" charset="0"/>
            </a:endParaRPr>
          </a:p>
        </p:txBody>
      </p:sp>
      <p:sp>
        <p:nvSpPr>
          <p:cNvPr id="17" name="Rectangle 4"/>
          <p:cNvSpPr>
            <a:spLocks noChangeArrowheads="1"/>
          </p:cNvSpPr>
          <p:nvPr/>
        </p:nvSpPr>
        <p:spPr bwMode="auto">
          <a:xfrm>
            <a:off x="500524" y="4352883"/>
            <a:ext cx="2562225" cy="1295400"/>
          </a:xfrm>
          <a:prstGeom prst="rect">
            <a:avLst/>
          </a:prstGeom>
          <a:solidFill>
            <a:srgbClr val="08758B"/>
          </a:solidFill>
          <a:ln/>
        </p:spPr>
        <p:style>
          <a:lnRef idx="1">
            <a:schemeClr val="accent5"/>
          </a:lnRef>
          <a:fillRef idx="3">
            <a:schemeClr val="accent5"/>
          </a:fillRef>
          <a:effectRef idx="2">
            <a:schemeClr val="accent5"/>
          </a:effectRef>
          <a:fontRef idx="minor">
            <a:schemeClr val="lt1"/>
          </a:fontRef>
        </p:style>
        <p:txBody>
          <a:bodyPr lIns="54000" rIns="54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smtClean="0">
                <a:ln>
                  <a:noFill/>
                </a:ln>
                <a:solidFill>
                  <a:schemeClr val="bg1"/>
                </a:solidFill>
                <a:uLnTx/>
                <a:uFillTx/>
              </a:rPr>
              <a:t>PASSAGGIO ALLA CONTABILITÀ</a:t>
            </a:r>
            <a:r>
              <a:rPr kumimoji="0" lang="it-IT" sz="1800" b="1" i="0" u="none" strike="noStrike" kern="0" cap="none" spc="0" normalizeH="0" noProof="0" dirty="0" smtClean="0">
                <a:ln>
                  <a:noFill/>
                </a:ln>
                <a:solidFill>
                  <a:schemeClr val="bg1"/>
                </a:solidFill>
                <a:uLnTx/>
                <a:uFillTx/>
              </a:rPr>
              <a:t> ECONOMICO PATRIMONIALE</a:t>
            </a:r>
            <a:endParaRPr kumimoji="0" lang="it-IT" sz="1800" b="1" i="0" u="none" strike="noStrike" kern="0" cap="none" spc="0" normalizeH="0" baseline="0" noProof="0" dirty="0" smtClean="0">
              <a:ln>
                <a:noFill/>
              </a:ln>
              <a:solidFill>
                <a:schemeClr val="bg1"/>
              </a:solidFill>
              <a:uLnTx/>
              <a:uFillTx/>
            </a:endParaRPr>
          </a:p>
        </p:txBody>
      </p:sp>
      <p:sp>
        <p:nvSpPr>
          <p:cNvPr id="18" name="AutoShape 5"/>
          <p:cNvSpPr>
            <a:spLocks noChangeArrowheads="1"/>
          </p:cNvSpPr>
          <p:nvPr/>
        </p:nvSpPr>
        <p:spPr bwMode="auto">
          <a:xfrm>
            <a:off x="3131012" y="4280932"/>
            <a:ext cx="609600" cy="685800"/>
          </a:xfrm>
          <a:custGeom>
            <a:avLst/>
            <a:gdLst>
              <a:gd name="G0" fmla="+- 17713 0 0"/>
              <a:gd name="G1" fmla="+- 5400 0 0"/>
              <a:gd name="G2" fmla="+- 21600 0 5400"/>
              <a:gd name="G3" fmla="+- 10800 0 5400"/>
              <a:gd name="G4" fmla="+- 21600 0 17713"/>
              <a:gd name="G5" fmla="*/ G4 G3 10800"/>
              <a:gd name="G6" fmla="+- 21600 0 G5"/>
              <a:gd name="T0" fmla="*/ 17713 w 21600"/>
              <a:gd name="T1" fmla="*/ 0 h 21600"/>
              <a:gd name="T2" fmla="*/ 0 w 21600"/>
              <a:gd name="T3" fmla="*/ 10800 h 21600"/>
              <a:gd name="T4" fmla="*/ 17713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713" y="0"/>
                </a:moveTo>
                <a:lnTo>
                  <a:pt x="17713" y="5400"/>
                </a:lnTo>
                <a:lnTo>
                  <a:pt x="3375" y="5400"/>
                </a:lnTo>
                <a:lnTo>
                  <a:pt x="3375" y="16200"/>
                </a:lnTo>
                <a:lnTo>
                  <a:pt x="17713" y="16200"/>
                </a:lnTo>
                <a:lnTo>
                  <a:pt x="17713"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200" b="0" i="0" u="none" strike="noStrike" kern="0" cap="none" spc="0" normalizeH="0" baseline="0" noProof="0" smtClean="0">
              <a:ln>
                <a:noFill/>
              </a:ln>
              <a:solidFill>
                <a:srgbClr val="333399"/>
              </a:solidFill>
              <a:effectLst/>
              <a:uLnTx/>
              <a:uFillTx/>
            </a:endParaRPr>
          </a:p>
        </p:txBody>
      </p:sp>
      <p:sp>
        <p:nvSpPr>
          <p:cNvPr id="20" name="AutoShape 17"/>
          <p:cNvSpPr>
            <a:spLocks noChangeArrowheads="1"/>
          </p:cNvSpPr>
          <p:nvPr/>
        </p:nvSpPr>
        <p:spPr bwMode="auto">
          <a:xfrm>
            <a:off x="3131012" y="5029216"/>
            <a:ext cx="609600" cy="685800"/>
          </a:xfrm>
          <a:custGeom>
            <a:avLst/>
            <a:gdLst>
              <a:gd name="G0" fmla="+- 17713 0 0"/>
              <a:gd name="G1" fmla="+- 5400 0 0"/>
              <a:gd name="G2" fmla="+- 21600 0 5400"/>
              <a:gd name="G3" fmla="+- 10800 0 5400"/>
              <a:gd name="G4" fmla="+- 21600 0 17713"/>
              <a:gd name="G5" fmla="*/ G4 G3 10800"/>
              <a:gd name="G6" fmla="+- 21600 0 G5"/>
              <a:gd name="T0" fmla="*/ 17713 w 21600"/>
              <a:gd name="T1" fmla="*/ 0 h 21600"/>
              <a:gd name="T2" fmla="*/ 0 w 21600"/>
              <a:gd name="T3" fmla="*/ 10800 h 21600"/>
              <a:gd name="T4" fmla="*/ 17713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713" y="0"/>
                </a:moveTo>
                <a:lnTo>
                  <a:pt x="17713" y="5400"/>
                </a:lnTo>
                <a:lnTo>
                  <a:pt x="3375" y="5400"/>
                </a:lnTo>
                <a:lnTo>
                  <a:pt x="3375" y="16200"/>
                </a:lnTo>
                <a:lnTo>
                  <a:pt x="17713" y="16200"/>
                </a:lnTo>
                <a:lnTo>
                  <a:pt x="17713"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200" b="0" i="0" u="none" strike="noStrike" kern="0" cap="none" spc="0" normalizeH="0" baseline="0" noProof="0" smtClean="0">
              <a:ln>
                <a:noFill/>
              </a:ln>
              <a:solidFill>
                <a:srgbClr val="333399"/>
              </a:solidFill>
              <a:effectLst/>
              <a:uLnTx/>
              <a:uFillTx/>
            </a:endParaRPr>
          </a:p>
        </p:txBody>
      </p:sp>
      <p:sp>
        <p:nvSpPr>
          <p:cNvPr id="28" name="Text Box 3"/>
          <p:cNvSpPr txBox="1">
            <a:spLocks noChangeArrowheads="1"/>
          </p:cNvSpPr>
          <p:nvPr/>
        </p:nvSpPr>
        <p:spPr bwMode="auto">
          <a:xfrm>
            <a:off x="3748550" y="5155581"/>
            <a:ext cx="4377812" cy="4330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rgbClr val="CC3300"/>
                </a:solidFill>
                <a:prstDash val="dashDot"/>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4000" tIns="46800" rIns="54000" bIns="46800" anchor="ctr">
            <a:spAutoFit/>
          </a:bodyPr>
          <a:lstStyle>
            <a:lvl1pPr algn="l">
              <a:defRPr sz="2400">
                <a:solidFill>
                  <a:schemeClr val="tx1"/>
                </a:solidFill>
                <a:latin typeface="Tahoma" pitchFamily="34" charset="0"/>
              </a:defRPr>
            </a:lvl1pPr>
            <a:lvl2pPr marL="952500" indent="-381000" algn="l">
              <a:defRPr sz="2400">
                <a:solidFill>
                  <a:schemeClr val="tx1"/>
                </a:solidFill>
                <a:latin typeface="Tahoma" pitchFamily="34" charset="0"/>
              </a:defRPr>
            </a:lvl2pPr>
            <a:lvl3pPr marL="1371600" indent="-228600" algn="l">
              <a:defRPr sz="2400">
                <a:solidFill>
                  <a:schemeClr val="tx1"/>
                </a:solidFill>
                <a:latin typeface="Tahoma" pitchFamily="34" charset="0"/>
              </a:defRPr>
            </a:lvl3pPr>
            <a:lvl4pPr marL="1790700" indent="-228600" algn="l">
              <a:defRPr sz="2400">
                <a:solidFill>
                  <a:schemeClr val="tx1"/>
                </a:solidFill>
                <a:latin typeface="Tahoma" pitchFamily="34" charset="0"/>
              </a:defRPr>
            </a:lvl4pPr>
            <a:lvl5pPr marL="2209800" indent="-228600" algn="l">
              <a:defRPr sz="2400">
                <a:solidFill>
                  <a:schemeClr val="tx1"/>
                </a:solidFill>
                <a:latin typeface="Tahoma" pitchFamily="34" charset="0"/>
              </a:defRPr>
            </a:lvl5pPr>
            <a:lvl6pPr marL="2667000" indent="-228600" eaLnBrk="0" fontAlgn="base" hangingPunct="0">
              <a:spcBef>
                <a:spcPct val="0"/>
              </a:spcBef>
              <a:spcAft>
                <a:spcPct val="0"/>
              </a:spcAft>
              <a:defRPr sz="2400">
                <a:solidFill>
                  <a:schemeClr val="tx1"/>
                </a:solidFill>
                <a:latin typeface="Tahoma" pitchFamily="34" charset="0"/>
              </a:defRPr>
            </a:lvl6pPr>
            <a:lvl7pPr marL="3124200" indent="-228600" eaLnBrk="0" fontAlgn="base" hangingPunct="0">
              <a:spcBef>
                <a:spcPct val="0"/>
              </a:spcBef>
              <a:spcAft>
                <a:spcPct val="0"/>
              </a:spcAft>
              <a:defRPr sz="2400">
                <a:solidFill>
                  <a:schemeClr val="tx1"/>
                </a:solidFill>
                <a:latin typeface="Tahoma" pitchFamily="34" charset="0"/>
              </a:defRPr>
            </a:lvl7pPr>
            <a:lvl8pPr marL="3581400" indent="-228600" eaLnBrk="0" fontAlgn="base" hangingPunct="0">
              <a:spcBef>
                <a:spcPct val="0"/>
              </a:spcBef>
              <a:spcAft>
                <a:spcPct val="0"/>
              </a:spcAft>
              <a:defRPr sz="2400">
                <a:solidFill>
                  <a:schemeClr val="tx1"/>
                </a:solidFill>
                <a:latin typeface="Tahoma" pitchFamily="34" charset="0"/>
              </a:defRPr>
            </a:lvl8pPr>
            <a:lvl9pPr marL="4038600" indent="-228600" eaLnBrk="0" fontAlgn="base" hangingPunct="0">
              <a:spcBef>
                <a:spcPct val="0"/>
              </a:spcBef>
              <a:spcAft>
                <a:spcPct val="0"/>
              </a:spcAft>
              <a:defRPr sz="2400">
                <a:solidFill>
                  <a:schemeClr val="tx1"/>
                </a:solidFill>
                <a:latin typeface="Tahoma" pitchFamily="34" charset="0"/>
              </a:defRPr>
            </a:lvl9pPr>
          </a:lstStyle>
          <a:p>
            <a:pPr marL="0" marR="0" lvl="0" indent="0" algn="l" defTabSz="914400" eaLnBrk="1" fontAlgn="auto" latinLnBrk="0" hangingPunct="1">
              <a:lnSpc>
                <a:spcPct val="100000"/>
              </a:lnSpc>
              <a:spcBef>
                <a:spcPts val="0"/>
              </a:spcBef>
              <a:spcAft>
                <a:spcPts val="0"/>
              </a:spcAft>
              <a:buClr>
                <a:srgbClr val="CC0000"/>
              </a:buClr>
              <a:buSzPct val="110000"/>
              <a:buFontTx/>
              <a:buNone/>
              <a:tabLst/>
              <a:defRPr/>
            </a:pPr>
            <a:r>
              <a:rPr kumimoji="0" lang="it-IT" sz="2200" b="0" i="0" u="none" strike="noStrike" kern="0" cap="none" spc="0" normalizeH="0" baseline="0" noProof="0" dirty="0" smtClean="0">
                <a:ln>
                  <a:noFill/>
                </a:ln>
                <a:uLnTx/>
                <a:uFillTx/>
                <a:latin typeface="Tahoma" pitchFamily="34" charset="0"/>
              </a:rPr>
              <a:t>Cambiamento</a:t>
            </a:r>
            <a:r>
              <a:rPr kumimoji="0" lang="it-IT" sz="2200" b="0" i="0" u="none" strike="noStrike" kern="0" cap="none" spc="0" normalizeH="0" noProof="0" dirty="0" smtClean="0">
                <a:ln>
                  <a:noFill/>
                </a:ln>
                <a:uLnTx/>
                <a:uFillTx/>
                <a:latin typeface="Tahoma" pitchFamily="34" charset="0"/>
              </a:rPr>
              <a:t> </a:t>
            </a:r>
            <a:r>
              <a:rPr kumimoji="0" lang="it-IT" sz="2200" i="0" u="none" strike="noStrike" kern="0" cap="none" spc="0" normalizeH="0" noProof="0" dirty="0" smtClean="0">
                <a:ln>
                  <a:noFill/>
                </a:ln>
                <a:solidFill>
                  <a:srgbClr val="C00000"/>
                </a:solidFill>
                <a:uLnTx/>
                <a:uFillTx/>
                <a:latin typeface="Tahoma" pitchFamily="34" charset="0"/>
              </a:rPr>
              <a:t>"organizzativo"</a:t>
            </a:r>
            <a:endParaRPr kumimoji="0" lang="it-IT" sz="2200" i="0" u="none" strike="noStrike" kern="0" cap="none" spc="0" normalizeH="0" baseline="0" noProof="0" dirty="0" smtClean="0">
              <a:ln>
                <a:noFill/>
              </a:ln>
              <a:solidFill>
                <a:srgbClr val="C00000"/>
              </a:solidFill>
              <a:uLnTx/>
              <a:uFillTx/>
              <a:latin typeface="Tahoma" pitchFamily="34" charset="0"/>
            </a:endParaRPr>
          </a:p>
        </p:txBody>
      </p:sp>
      <p:sp>
        <p:nvSpPr>
          <p:cNvPr id="14" name="Rectangle 24"/>
          <p:cNvSpPr>
            <a:spLocks noChangeArrowheads="1"/>
          </p:cNvSpPr>
          <p:nvPr/>
        </p:nvSpPr>
        <p:spPr bwMode="auto">
          <a:xfrm>
            <a:off x="428596" y="3676962"/>
            <a:ext cx="8103923" cy="400110"/>
          </a:xfrm>
          <a:prstGeom prst="rect">
            <a:avLst/>
          </a:prstGeom>
          <a:solidFill>
            <a:schemeClr val="accent1">
              <a:lumMod val="20000"/>
              <a:lumOff val="80000"/>
            </a:schemeClr>
          </a:solidFill>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flatTx/>
          </a:bodyPr>
          <a:lstStyle/>
          <a:p>
            <a:pPr algn="ctr"/>
            <a:r>
              <a:rPr lang="it-IT" sz="3200" b="1" kern="0" dirty="0" err="1" smtClean="0">
                <a:solidFill>
                  <a:schemeClr val="tx1"/>
                </a:solidFill>
              </a:rPr>
              <a:t>Governance</a:t>
            </a:r>
            <a:r>
              <a:rPr lang="it-IT" sz="3200" b="1" kern="0" dirty="0" smtClean="0">
                <a:solidFill>
                  <a:schemeClr val="tx1"/>
                </a:solidFill>
              </a:rPr>
              <a:t> non più autoreferenziale</a:t>
            </a:r>
            <a:endParaRPr lang="it-IT" sz="3200" b="1" kern="0" dirty="0">
              <a:solidFill>
                <a:schemeClr val="tx1"/>
              </a:solidFill>
            </a:endParaRPr>
          </a:p>
        </p:txBody>
      </p:sp>
      <p:sp>
        <p:nvSpPr>
          <p:cNvPr id="15" name="AutoShape 25"/>
          <p:cNvSpPr>
            <a:spLocks noChangeArrowheads="1"/>
          </p:cNvSpPr>
          <p:nvPr/>
        </p:nvSpPr>
        <p:spPr bwMode="auto">
          <a:xfrm rot="5400000">
            <a:off x="1564710" y="2849116"/>
            <a:ext cx="457200" cy="990600"/>
          </a:xfrm>
          <a:custGeom>
            <a:avLst/>
            <a:gdLst>
              <a:gd name="G0" fmla="+- 15968 0 0"/>
              <a:gd name="G1" fmla="+- 4637 0 0"/>
              <a:gd name="G2" fmla="+- 21600 0 4637"/>
              <a:gd name="G3" fmla="+- 10800 0 4637"/>
              <a:gd name="G4" fmla="+- 21600 0 15968"/>
              <a:gd name="G5" fmla="*/ G4 G3 10800"/>
              <a:gd name="G6" fmla="+- 21600 0 G5"/>
              <a:gd name="T0" fmla="*/ 15968 w 21600"/>
              <a:gd name="T1" fmla="*/ 0 h 21600"/>
              <a:gd name="T2" fmla="*/ 0 w 21600"/>
              <a:gd name="T3" fmla="*/ 10800 h 21600"/>
              <a:gd name="T4" fmla="*/ 1596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968" y="0"/>
                </a:moveTo>
                <a:lnTo>
                  <a:pt x="15968" y="4637"/>
                </a:lnTo>
                <a:lnTo>
                  <a:pt x="3375" y="4637"/>
                </a:lnTo>
                <a:lnTo>
                  <a:pt x="3375" y="16963"/>
                </a:lnTo>
                <a:lnTo>
                  <a:pt x="15968" y="16963"/>
                </a:lnTo>
                <a:lnTo>
                  <a:pt x="15968" y="21600"/>
                </a:lnTo>
                <a:lnTo>
                  <a:pt x="21600" y="10800"/>
                </a:lnTo>
                <a:close/>
              </a:path>
              <a:path w="21600" h="21600">
                <a:moveTo>
                  <a:pt x="1350" y="4637"/>
                </a:moveTo>
                <a:lnTo>
                  <a:pt x="1350" y="16963"/>
                </a:lnTo>
                <a:lnTo>
                  <a:pt x="2700" y="16963"/>
                </a:lnTo>
                <a:lnTo>
                  <a:pt x="2700" y="4637"/>
                </a:lnTo>
                <a:close/>
              </a:path>
              <a:path w="21600" h="21600">
                <a:moveTo>
                  <a:pt x="0" y="4637"/>
                </a:moveTo>
                <a:lnTo>
                  <a:pt x="0" y="16963"/>
                </a:lnTo>
                <a:lnTo>
                  <a:pt x="675" y="16963"/>
                </a:lnTo>
                <a:lnTo>
                  <a:pt x="675" y="4637"/>
                </a:lnTo>
                <a:close/>
              </a:path>
            </a:pathLst>
          </a:custGeom>
          <a:solidFill>
            <a:schemeClr val="accent5">
              <a:lumMod val="75000"/>
            </a:schemeClr>
          </a:solidFill>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flatTx/>
          </a:bodyPr>
          <a:lstStyle/>
          <a:p>
            <a:endParaRPr lang="it-IT" sz="2000" kern="0">
              <a:solidFill>
                <a:srgbClr val="333399"/>
              </a:solidFill>
            </a:endParaRPr>
          </a:p>
        </p:txBody>
      </p:sp>
      <p:sp>
        <p:nvSpPr>
          <p:cNvPr id="19" name="Text Box 3"/>
          <p:cNvSpPr txBox="1">
            <a:spLocks noChangeArrowheads="1"/>
          </p:cNvSpPr>
          <p:nvPr/>
        </p:nvSpPr>
        <p:spPr bwMode="auto">
          <a:xfrm>
            <a:off x="3929481" y="1425121"/>
            <a:ext cx="4967747" cy="17872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rgbClr val="CC3300"/>
                </a:solidFill>
                <a:prstDash val="dashDot"/>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4000" tIns="46800" rIns="54000" bIns="46800" anchor="ctr">
            <a:spAutoFit/>
          </a:bodyPr>
          <a:lstStyle>
            <a:lvl1pPr algn="l">
              <a:defRPr sz="2400">
                <a:solidFill>
                  <a:schemeClr val="tx1"/>
                </a:solidFill>
                <a:latin typeface="Tahoma" pitchFamily="34" charset="0"/>
              </a:defRPr>
            </a:lvl1pPr>
            <a:lvl2pPr marL="952500" indent="-381000" algn="l">
              <a:defRPr sz="2400">
                <a:solidFill>
                  <a:schemeClr val="tx1"/>
                </a:solidFill>
                <a:latin typeface="Tahoma" pitchFamily="34" charset="0"/>
              </a:defRPr>
            </a:lvl2pPr>
            <a:lvl3pPr marL="1371600" indent="-228600" algn="l">
              <a:defRPr sz="2400">
                <a:solidFill>
                  <a:schemeClr val="tx1"/>
                </a:solidFill>
                <a:latin typeface="Tahoma" pitchFamily="34" charset="0"/>
              </a:defRPr>
            </a:lvl3pPr>
            <a:lvl4pPr marL="1790700" indent="-228600" algn="l">
              <a:defRPr sz="2400">
                <a:solidFill>
                  <a:schemeClr val="tx1"/>
                </a:solidFill>
                <a:latin typeface="Tahoma" pitchFamily="34" charset="0"/>
              </a:defRPr>
            </a:lvl4pPr>
            <a:lvl5pPr marL="2209800" indent="-228600" algn="l">
              <a:defRPr sz="2400">
                <a:solidFill>
                  <a:schemeClr val="tx1"/>
                </a:solidFill>
                <a:latin typeface="Tahoma" pitchFamily="34" charset="0"/>
              </a:defRPr>
            </a:lvl5pPr>
            <a:lvl6pPr marL="2667000" indent="-228600" eaLnBrk="0" fontAlgn="base" hangingPunct="0">
              <a:spcBef>
                <a:spcPct val="0"/>
              </a:spcBef>
              <a:spcAft>
                <a:spcPct val="0"/>
              </a:spcAft>
              <a:defRPr sz="2400">
                <a:solidFill>
                  <a:schemeClr val="tx1"/>
                </a:solidFill>
                <a:latin typeface="Tahoma" pitchFamily="34" charset="0"/>
              </a:defRPr>
            </a:lvl6pPr>
            <a:lvl7pPr marL="3124200" indent="-228600" eaLnBrk="0" fontAlgn="base" hangingPunct="0">
              <a:spcBef>
                <a:spcPct val="0"/>
              </a:spcBef>
              <a:spcAft>
                <a:spcPct val="0"/>
              </a:spcAft>
              <a:defRPr sz="2400">
                <a:solidFill>
                  <a:schemeClr val="tx1"/>
                </a:solidFill>
                <a:latin typeface="Tahoma" pitchFamily="34" charset="0"/>
              </a:defRPr>
            </a:lvl7pPr>
            <a:lvl8pPr marL="3581400" indent="-228600" eaLnBrk="0" fontAlgn="base" hangingPunct="0">
              <a:spcBef>
                <a:spcPct val="0"/>
              </a:spcBef>
              <a:spcAft>
                <a:spcPct val="0"/>
              </a:spcAft>
              <a:defRPr sz="2400">
                <a:solidFill>
                  <a:schemeClr val="tx1"/>
                </a:solidFill>
                <a:latin typeface="Tahoma" pitchFamily="34" charset="0"/>
              </a:defRPr>
            </a:lvl8pPr>
            <a:lvl9pPr marL="4038600" indent="-228600" eaLnBrk="0" fontAlgn="base" hangingPunct="0">
              <a:spcBef>
                <a:spcPct val="0"/>
              </a:spcBef>
              <a:spcAft>
                <a:spcPct val="0"/>
              </a:spcAft>
              <a:defRPr sz="2400">
                <a:solidFill>
                  <a:schemeClr val="tx1"/>
                </a:solidFill>
                <a:latin typeface="Tahoma" pitchFamily="34" charset="0"/>
              </a:defRPr>
            </a:lvl9pPr>
          </a:lstStyle>
          <a:p>
            <a:pPr marL="354013" marR="0" lvl="0" indent="-354013" algn="l" defTabSz="914400" eaLnBrk="1" fontAlgn="auto" latinLnBrk="0" hangingPunct="1">
              <a:lnSpc>
                <a:spcPct val="100000"/>
              </a:lnSpc>
              <a:spcBef>
                <a:spcPts val="0"/>
              </a:spcBef>
              <a:spcAft>
                <a:spcPts val="0"/>
              </a:spcAft>
              <a:buClr>
                <a:srgbClr val="CC0000"/>
              </a:buClr>
              <a:buSzPct val="100000"/>
              <a:buFont typeface="+mj-lt"/>
              <a:buAutoNum type="arabicPeriod"/>
              <a:tabLst/>
              <a:defRPr/>
            </a:pPr>
            <a:r>
              <a:rPr lang="it-IT" sz="2200" kern="0" dirty="0" smtClean="0"/>
              <a:t>Sistema di programmazione</a:t>
            </a:r>
          </a:p>
          <a:p>
            <a:pPr marL="354013" marR="0" lvl="0" indent="-354013" algn="l" defTabSz="914400" eaLnBrk="1" fontAlgn="auto" latinLnBrk="0" hangingPunct="1">
              <a:lnSpc>
                <a:spcPct val="100000"/>
              </a:lnSpc>
              <a:spcBef>
                <a:spcPts val="0"/>
              </a:spcBef>
              <a:spcAft>
                <a:spcPts val="0"/>
              </a:spcAft>
              <a:buClr>
                <a:srgbClr val="CC0000"/>
              </a:buClr>
              <a:buSzPct val="100000"/>
              <a:buFont typeface="+mj-lt"/>
              <a:buAutoNum type="arabicPeriod"/>
              <a:tabLst/>
              <a:defRPr/>
            </a:pPr>
            <a:r>
              <a:rPr lang="it-IT" sz="2200" kern="0" dirty="0" smtClean="0"/>
              <a:t>Contabilità economico patrimoniale</a:t>
            </a:r>
            <a:endParaRPr lang="it-IT" sz="2200" b="1" kern="0" dirty="0">
              <a:solidFill>
                <a:srgbClr val="DC458B"/>
              </a:solidFill>
            </a:endParaRPr>
          </a:p>
          <a:p>
            <a:pPr marL="354013" marR="0" lvl="0" indent="-354013" algn="l" defTabSz="914400" eaLnBrk="1" fontAlgn="auto" latinLnBrk="0" hangingPunct="1">
              <a:lnSpc>
                <a:spcPct val="100000"/>
              </a:lnSpc>
              <a:spcBef>
                <a:spcPts val="0"/>
              </a:spcBef>
              <a:spcAft>
                <a:spcPts val="0"/>
              </a:spcAft>
              <a:buClr>
                <a:srgbClr val="CC0000"/>
              </a:buClr>
              <a:buSzPct val="100000"/>
              <a:buFont typeface="+mj-lt"/>
              <a:buAutoNum type="arabicPeriod"/>
              <a:tabLst/>
              <a:defRPr/>
            </a:pPr>
            <a:r>
              <a:rPr lang="it-IT" sz="2200" kern="0" dirty="0" smtClean="0"/>
              <a:t>Bilancio unico di Ateneo</a:t>
            </a:r>
          </a:p>
          <a:p>
            <a:pPr marL="354013" marR="0" lvl="0" indent="-354013" algn="l" defTabSz="914400" eaLnBrk="1" fontAlgn="auto" latinLnBrk="0" hangingPunct="1">
              <a:lnSpc>
                <a:spcPct val="100000"/>
              </a:lnSpc>
              <a:spcBef>
                <a:spcPts val="0"/>
              </a:spcBef>
              <a:spcAft>
                <a:spcPts val="0"/>
              </a:spcAft>
              <a:buClr>
                <a:srgbClr val="CC0000"/>
              </a:buClr>
              <a:buSzPct val="100000"/>
              <a:buFont typeface="+mj-lt"/>
              <a:buAutoNum type="arabicPeriod"/>
              <a:tabLst/>
              <a:defRPr/>
            </a:pPr>
            <a:r>
              <a:rPr lang="it-IT" sz="2200" kern="0" dirty="0" smtClean="0"/>
              <a:t>Costi standard</a:t>
            </a:r>
          </a:p>
          <a:p>
            <a:pPr marL="354013" marR="0" lvl="0" indent="-354013" algn="l" defTabSz="914400" eaLnBrk="1" fontAlgn="auto" latinLnBrk="0" hangingPunct="1">
              <a:lnSpc>
                <a:spcPct val="100000"/>
              </a:lnSpc>
              <a:spcBef>
                <a:spcPts val="0"/>
              </a:spcBef>
              <a:spcAft>
                <a:spcPts val="0"/>
              </a:spcAft>
              <a:buClr>
                <a:srgbClr val="CC0000"/>
              </a:buClr>
              <a:buSzPct val="100000"/>
              <a:buFont typeface="+mj-lt"/>
              <a:buAutoNum type="arabicPeriod"/>
              <a:tabLst/>
              <a:defRPr/>
            </a:pPr>
            <a:r>
              <a:rPr lang="it-IT" sz="2200" kern="0" dirty="0" smtClean="0"/>
              <a:t>Controllo di gestione</a:t>
            </a:r>
          </a:p>
        </p:txBody>
      </p:sp>
      <p:sp>
        <p:nvSpPr>
          <p:cNvPr id="21" name="Rectangle 4"/>
          <p:cNvSpPr>
            <a:spLocks noChangeArrowheads="1"/>
          </p:cNvSpPr>
          <p:nvPr/>
        </p:nvSpPr>
        <p:spPr bwMode="auto">
          <a:xfrm>
            <a:off x="467544" y="1715628"/>
            <a:ext cx="2643206" cy="1438276"/>
          </a:xfrm>
          <a:prstGeom prst="rect">
            <a:avLst/>
          </a:prstGeom>
          <a:solidFill>
            <a:srgbClr val="08758B"/>
          </a:solidFill>
          <a:ln/>
        </p:spPr>
        <p:style>
          <a:lnRef idx="1">
            <a:schemeClr val="accent5"/>
          </a:lnRef>
          <a:fillRef idx="3">
            <a:schemeClr val="accent5"/>
          </a:fillRef>
          <a:effectRef idx="2">
            <a:schemeClr val="accent5"/>
          </a:effectRef>
          <a:fontRef idx="minor">
            <a:schemeClr val="lt1"/>
          </a:fontRef>
        </p:style>
        <p:txBody>
          <a:bodyPr lIns="54000" rIns="54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b="1" kern="0" dirty="0" smtClean="0">
                <a:solidFill>
                  <a:schemeClr val="bg1"/>
                </a:solidFill>
              </a:rPr>
              <a:t>LA LEGGE GELMINI</a:t>
            </a:r>
          </a:p>
          <a:p>
            <a:pPr marL="0" marR="0" lvl="0" indent="0" algn="ctr" defTabSz="914400" eaLnBrk="1" fontAlgn="auto" latinLnBrk="0" hangingPunct="1">
              <a:lnSpc>
                <a:spcPct val="100000"/>
              </a:lnSpc>
              <a:spcBef>
                <a:spcPts val="0"/>
              </a:spcBef>
              <a:spcAft>
                <a:spcPts val="0"/>
              </a:spcAft>
              <a:buClrTx/>
              <a:buSzTx/>
              <a:buFontTx/>
              <a:buNone/>
              <a:tabLst/>
              <a:defRPr/>
            </a:pPr>
            <a:r>
              <a:rPr lang="it-IT" b="1" kern="0" dirty="0" smtClean="0">
                <a:solidFill>
                  <a:schemeClr val="bg1"/>
                </a:solidFill>
              </a:rPr>
              <a:t>INTRODUCE</a:t>
            </a:r>
            <a:endParaRPr kumimoji="0" lang="it-IT" b="1" i="0" u="none" strike="noStrike" kern="0" cap="none" spc="0" normalizeH="0" baseline="0" noProof="0" dirty="0" smtClean="0">
              <a:ln>
                <a:noFill/>
              </a:ln>
              <a:solidFill>
                <a:schemeClr val="bg1"/>
              </a:solidFill>
              <a:uLnTx/>
              <a:uFillTx/>
            </a:endParaRPr>
          </a:p>
        </p:txBody>
      </p:sp>
      <p:sp>
        <p:nvSpPr>
          <p:cNvPr id="22" name="AutoShape 5"/>
          <p:cNvSpPr>
            <a:spLocks noChangeArrowheads="1"/>
          </p:cNvSpPr>
          <p:nvPr/>
        </p:nvSpPr>
        <p:spPr bwMode="auto">
          <a:xfrm>
            <a:off x="3249335" y="1950542"/>
            <a:ext cx="609600" cy="685800"/>
          </a:xfrm>
          <a:custGeom>
            <a:avLst/>
            <a:gdLst>
              <a:gd name="G0" fmla="+- 17713 0 0"/>
              <a:gd name="G1" fmla="+- 5400 0 0"/>
              <a:gd name="G2" fmla="+- 21600 0 5400"/>
              <a:gd name="G3" fmla="+- 10800 0 5400"/>
              <a:gd name="G4" fmla="+- 21600 0 17713"/>
              <a:gd name="G5" fmla="*/ G4 G3 10800"/>
              <a:gd name="G6" fmla="+- 21600 0 G5"/>
              <a:gd name="T0" fmla="*/ 17713 w 21600"/>
              <a:gd name="T1" fmla="*/ 0 h 21600"/>
              <a:gd name="T2" fmla="*/ 0 w 21600"/>
              <a:gd name="T3" fmla="*/ 10800 h 21600"/>
              <a:gd name="T4" fmla="*/ 17713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713" y="0"/>
                </a:moveTo>
                <a:lnTo>
                  <a:pt x="17713" y="5400"/>
                </a:lnTo>
                <a:lnTo>
                  <a:pt x="3375" y="5400"/>
                </a:lnTo>
                <a:lnTo>
                  <a:pt x="3375" y="16200"/>
                </a:lnTo>
                <a:lnTo>
                  <a:pt x="17713" y="16200"/>
                </a:lnTo>
                <a:lnTo>
                  <a:pt x="17713"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2000" b="0" i="0" u="none" strike="noStrike" kern="0" cap="none" spc="0" normalizeH="0" baseline="0" noProof="0" smtClean="0">
              <a:ln>
                <a:noFill/>
              </a:ln>
              <a:solidFill>
                <a:srgbClr val="333399"/>
              </a:solidFill>
              <a:effectLst/>
              <a:uLnTx/>
              <a:uFillTx/>
            </a:endParaRPr>
          </a:p>
        </p:txBody>
      </p:sp>
      <p:sp>
        <p:nvSpPr>
          <p:cNvPr id="13" name="Titolo 1"/>
          <p:cNvSpPr txBox="1">
            <a:spLocks/>
          </p:cNvSpPr>
          <p:nvPr/>
        </p:nvSpPr>
        <p:spPr>
          <a:xfrm>
            <a:off x="899592" y="260648"/>
            <a:ext cx="8244408" cy="523220"/>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800" b="1" kern="1200" dirty="0" smtClean="0">
                <a:solidFill>
                  <a:schemeClr val="bg1"/>
                </a:solidFill>
                <a:effectLst>
                  <a:outerShdw blurRad="38100" dist="38100" dir="2700000" algn="tl">
                    <a:srgbClr val="000000"/>
                  </a:outerShdw>
                </a:effectLst>
                <a:latin typeface="Tahoma" pitchFamily="34" charset="0"/>
                <a:ea typeface="+mn-ea"/>
                <a:cs typeface="+mn-cs"/>
              </a:rPr>
              <a:t>La riforma universitaria</a:t>
            </a:r>
          </a:p>
        </p:txBody>
      </p:sp>
    </p:spTree>
    <p:extLst>
      <p:ext uri="{BB962C8B-B14F-4D97-AF65-F5344CB8AC3E}">
        <p14:creationId xmlns:p14="http://schemas.microsoft.com/office/powerpoint/2010/main" val="2189103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bwMode="auto">
          <a:xfrm>
            <a:off x="1043608" y="836712"/>
            <a:ext cx="7776864" cy="1368152"/>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ahoma" pitchFamily="34" charset="0"/>
            </a:endParaRPr>
          </a:p>
        </p:txBody>
      </p:sp>
      <p:sp>
        <p:nvSpPr>
          <p:cNvPr id="15361" name="Rettangolo 3"/>
          <p:cNvSpPr>
            <a:spLocks noChangeArrowheads="1"/>
          </p:cNvSpPr>
          <p:nvPr/>
        </p:nvSpPr>
        <p:spPr bwMode="auto">
          <a:xfrm>
            <a:off x="3419475" y="2924175"/>
            <a:ext cx="2274888" cy="369888"/>
          </a:xfrm>
          <a:prstGeom prst="rect">
            <a:avLst/>
          </a:prstGeom>
          <a:noFill/>
          <a:ln w="9525">
            <a:noFill/>
            <a:miter lim="800000"/>
            <a:headEnd/>
            <a:tailEnd/>
          </a:ln>
        </p:spPr>
        <p:txBody>
          <a:bodyPr wrap="none">
            <a:spAutoFit/>
          </a:bodyPr>
          <a:lstStyle/>
          <a:p>
            <a:r>
              <a:rPr lang="it-IT">
                <a:solidFill>
                  <a:schemeClr val="bg1"/>
                </a:solidFill>
                <a:latin typeface="Calibri" pitchFamily="34" charset="0"/>
              </a:rPr>
              <a:t>Macro Piano di Lavoro</a:t>
            </a:r>
            <a:endParaRPr lang="it-IT">
              <a:latin typeface="Calibri" pitchFamily="34" charset="0"/>
            </a:endParaRPr>
          </a:p>
        </p:txBody>
      </p:sp>
      <p:sp>
        <p:nvSpPr>
          <p:cNvPr id="5" name="Titolo 1"/>
          <p:cNvSpPr txBox="1">
            <a:spLocks/>
          </p:cNvSpPr>
          <p:nvPr/>
        </p:nvSpPr>
        <p:spPr>
          <a:xfrm>
            <a:off x="899592" y="260648"/>
            <a:ext cx="8244408" cy="523220"/>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800" b="1" kern="1200" dirty="0" smtClean="0">
                <a:solidFill>
                  <a:schemeClr val="bg1"/>
                </a:solidFill>
                <a:effectLst>
                  <a:outerShdw blurRad="38100" dist="38100" dir="2700000" algn="tl">
                    <a:srgbClr val="000000"/>
                  </a:outerShdw>
                </a:effectLst>
                <a:latin typeface="Tahoma" pitchFamily="34" charset="0"/>
                <a:ea typeface="+mn-ea"/>
                <a:cs typeface="+mn-cs"/>
              </a:rPr>
              <a:t>Il nuovo quadro informativo contabile</a:t>
            </a:r>
          </a:p>
        </p:txBody>
      </p:sp>
      <p:sp>
        <p:nvSpPr>
          <p:cNvPr id="2" name="CasellaDiTesto 1"/>
          <p:cNvSpPr txBox="1"/>
          <p:nvPr/>
        </p:nvSpPr>
        <p:spPr>
          <a:xfrm>
            <a:off x="1043608" y="836712"/>
            <a:ext cx="7776864" cy="3067506"/>
          </a:xfrm>
          <a:prstGeom prst="rect">
            <a:avLst/>
          </a:prstGeom>
          <a:noFill/>
        </p:spPr>
        <p:txBody>
          <a:bodyPr wrap="square" rtlCol="0">
            <a:spAutoFit/>
          </a:bodyPr>
          <a:lstStyle/>
          <a:p>
            <a:pPr>
              <a:spcAft>
                <a:spcPts val="0"/>
              </a:spcAft>
            </a:pPr>
            <a:r>
              <a:rPr lang="it-IT" sz="2000" b="1" dirty="0"/>
              <a:t>Bilancio unico di previsione annuale </a:t>
            </a:r>
            <a:r>
              <a:rPr lang="it-IT" sz="2000" b="1" dirty="0" err="1"/>
              <a:t>autorizzatorio</a:t>
            </a:r>
            <a:endParaRPr lang="it-IT" sz="2000" b="1" dirty="0"/>
          </a:p>
          <a:p>
            <a:pPr>
              <a:spcAft>
                <a:spcPts val="400"/>
              </a:spcAft>
            </a:pPr>
            <a:r>
              <a:rPr lang="it-IT" sz="2000" dirty="0" smtClean="0"/>
              <a:t>(Budget economico, Budget degli investimenti)</a:t>
            </a:r>
          </a:p>
          <a:p>
            <a:pPr>
              <a:spcAft>
                <a:spcPts val="0"/>
              </a:spcAft>
            </a:pPr>
            <a:r>
              <a:rPr lang="it-IT" sz="2000" b="1" dirty="0"/>
              <a:t>Bilancio unico di previsione triennale</a:t>
            </a:r>
          </a:p>
          <a:p>
            <a:pPr>
              <a:spcAft>
                <a:spcPts val="400"/>
              </a:spcAft>
            </a:pPr>
            <a:r>
              <a:rPr lang="it-IT" sz="2000" dirty="0" smtClean="0"/>
              <a:t>(Budget economico, Budget degli investimenti)</a:t>
            </a:r>
          </a:p>
          <a:p>
            <a:pPr>
              <a:spcAft>
                <a:spcPts val="0"/>
              </a:spcAft>
            </a:pPr>
            <a:r>
              <a:rPr lang="it-IT" sz="2000" b="1" dirty="0" smtClean="0"/>
              <a:t>Bilancio unico di esercizio</a:t>
            </a:r>
          </a:p>
          <a:p>
            <a:pPr>
              <a:spcAft>
                <a:spcPts val="400"/>
              </a:spcAft>
            </a:pPr>
            <a:r>
              <a:rPr lang="it-IT" sz="2000" dirty="0" smtClean="0"/>
              <a:t>(Stato Patrimoniale, Conto Economico, Rendiconto Finanziario, Nota Integrativa, Relazione sulla gestione)</a:t>
            </a:r>
          </a:p>
          <a:p>
            <a:pPr>
              <a:spcAft>
                <a:spcPts val="0"/>
              </a:spcAft>
            </a:pPr>
            <a:r>
              <a:rPr lang="it-IT" sz="2000" b="1" dirty="0"/>
              <a:t>Bilancio consolidato</a:t>
            </a:r>
          </a:p>
          <a:p>
            <a:pPr>
              <a:spcAft>
                <a:spcPts val="400"/>
              </a:spcAft>
            </a:pPr>
            <a:r>
              <a:rPr lang="it-IT" sz="2000" dirty="0" smtClean="0"/>
              <a:t>(Stato Patrimoniale, Conto Economico, Nota Integrativa)</a:t>
            </a:r>
          </a:p>
        </p:txBody>
      </p:sp>
      <p:sp>
        <p:nvSpPr>
          <p:cNvPr id="3" name="Rettangolo 2"/>
          <p:cNvSpPr/>
          <p:nvPr/>
        </p:nvSpPr>
        <p:spPr>
          <a:xfrm>
            <a:off x="323528" y="4005064"/>
            <a:ext cx="8496944" cy="2195473"/>
          </a:xfrm>
          <a:prstGeom prst="rect">
            <a:avLst/>
          </a:prstGeom>
        </p:spPr>
        <p:txBody>
          <a:bodyPr wrap="square">
            <a:spAutoFit/>
          </a:bodyPr>
          <a:lstStyle/>
          <a:p>
            <a:pPr>
              <a:spcAft>
                <a:spcPts val="400"/>
              </a:spcAft>
            </a:pPr>
            <a:r>
              <a:rPr lang="it-IT" sz="2000" b="1" dirty="0"/>
              <a:t>Dipartimenti </a:t>
            </a:r>
            <a:r>
              <a:rPr lang="it-IT" sz="2000" dirty="0"/>
              <a:t>=&gt; autonomia gestionale e amministrativa = CDR</a:t>
            </a:r>
          </a:p>
          <a:p>
            <a:pPr marL="342900" indent="-342900">
              <a:spcAft>
                <a:spcPts val="400"/>
              </a:spcAft>
              <a:buFont typeface="Wingdings" pitchFamily="2" charset="2"/>
              <a:buChar char="§"/>
            </a:pPr>
            <a:r>
              <a:rPr lang="it-IT" sz="2000" dirty="0"/>
              <a:t>Reportistica a livello di CDR e progetto</a:t>
            </a:r>
          </a:p>
          <a:p>
            <a:pPr marL="342900" indent="-342900">
              <a:spcAft>
                <a:spcPts val="400"/>
              </a:spcAft>
              <a:buFont typeface="Wingdings" pitchFamily="2" charset="2"/>
              <a:buChar char="§"/>
            </a:pPr>
            <a:r>
              <a:rPr lang="it-IT" sz="2000" dirty="0"/>
              <a:t>Proposta di budget</a:t>
            </a:r>
          </a:p>
          <a:p>
            <a:pPr marL="342900" indent="-342900">
              <a:spcAft>
                <a:spcPts val="400"/>
              </a:spcAft>
              <a:buFont typeface="Wingdings" pitchFamily="2" charset="2"/>
              <a:buChar char="§"/>
            </a:pPr>
            <a:r>
              <a:rPr lang="it-IT" sz="2000" dirty="0"/>
              <a:t>Variazione di bilancio</a:t>
            </a:r>
          </a:p>
          <a:p>
            <a:pPr marL="342900" indent="-342900">
              <a:spcAft>
                <a:spcPts val="400"/>
              </a:spcAft>
              <a:buFont typeface="Wingdings" pitchFamily="2" charset="2"/>
              <a:buChar char="§"/>
            </a:pPr>
            <a:r>
              <a:rPr lang="it-IT" sz="2000" dirty="0"/>
              <a:t>Inventari</a:t>
            </a:r>
          </a:p>
          <a:p>
            <a:pPr>
              <a:spcAft>
                <a:spcPts val="400"/>
              </a:spcAft>
            </a:pPr>
            <a:r>
              <a:rPr lang="it-IT" sz="2000" b="1" dirty="0"/>
              <a:t>Cassa Unica, con </a:t>
            </a:r>
            <a:r>
              <a:rPr lang="it-IT" sz="2000" b="1" dirty="0" err="1"/>
              <a:t>sottoconti</a:t>
            </a:r>
            <a:r>
              <a:rPr lang="it-IT" sz="2000" b="1" dirty="0"/>
              <a:t> interni per CDR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0" y="1640989"/>
            <a:ext cx="9144000" cy="4524315"/>
          </a:xfrm>
          <a:prstGeom prst="rect">
            <a:avLst/>
          </a:prstGeom>
          <a:noFill/>
          <a:ln w="9525">
            <a:noFill/>
            <a:miter lim="800000"/>
            <a:headEnd/>
            <a:tailEnd/>
          </a:ln>
        </p:spPr>
        <p:txBody>
          <a:bodyPr wrap="square">
            <a:spAutoFit/>
          </a:bodyPr>
          <a:lstStyle/>
          <a:p>
            <a:pPr marL="914400" lvl="1" indent="-457200">
              <a:spcBef>
                <a:spcPct val="50000"/>
              </a:spcBef>
              <a:buFontTx/>
              <a:buAutoNum type="arabicPeriod"/>
            </a:pPr>
            <a:r>
              <a:rPr lang="it-IT" dirty="0">
                <a:latin typeface="+mn-lt"/>
              </a:rPr>
              <a:t>L</a:t>
            </a:r>
            <a:r>
              <a:rPr lang="it-IT" dirty="0" smtClean="0">
                <a:latin typeface="+mn-lt"/>
              </a:rPr>
              <a:t>a </a:t>
            </a:r>
            <a:r>
              <a:rPr lang="it-IT" dirty="0">
                <a:latin typeface="+mn-lt"/>
              </a:rPr>
              <a:t>contabilità economica guarda anche </a:t>
            </a:r>
            <a:r>
              <a:rPr lang="it-IT" b="1" i="1" dirty="0">
                <a:latin typeface="+mn-lt"/>
              </a:rPr>
              <a:t>all’aspetto patrimoniale</a:t>
            </a:r>
            <a:r>
              <a:rPr lang="it-IT" dirty="0">
                <a:latin typeface="+mn-lt"/>
              </a:rPr>
              <a:t> (assente nella contabilità finanziaria</a:t>
            </a:r>
            <a:r>
              <a:rPr lang="it-IT" dirty="0" smtClean="0">
                <a:latin typeface="+mn-lt"/>
              </a:rPr>
              <a:t>)</a:t>
            </a:r>
            <a:endParaRPr lang="it-IT" dirty="0">
              <a:latin typeface="+mn-lt"/>
            </a:endParaRPr>
          </a:p>
          <a:p>
            <a:pPr marL="914400" lvl="1" indent="-457200">
              <a:spcBef>
                <a:spcPct val="50000"/>
              </a:spcBef>
              <a:buFontTx/>
              <a:buAutoNum type="arabicPeriod"/>
            </a:pPr>
            <a:r>
              <a:rPr lang="it-IT" dirty="0">
                <a:latin typeface="+mn-lt"/>
              </a:rPr>
              <a:t>L</a:t>
            </a:r>
            <a:r>
              <a:rPr lang="it-IT" dirty="0" smtClean="0">
                <a:latin typeface="+mn-lt"/>
              </a:rPr>
              <a:t>a </a:t>
            </a:r>
            <a:r>
              <a:rPr lang="it-IT" dirty="0">
                <a:latin typeface="+mn-lt"/>
              </a:rPr>
              <a:t>contabilità economica mira a determinare (1) il risultato </a:t>
            </a:r>
            <a:r>
              <a:rPr lang="it-IT" dirty="0" smtClean="0">
                <a:latin typeface="+mn-lt"/>
              </a:rPr>
              <a:t>d’esercizio </a:t>
            </a:r>
            <a:r>
              <a:rPr lang="it-IT" dirty="0">
                <a:latin typeface="+mn-lt"/>
              </a:rPr>
              <a:t>e (2) il capitale di funzionamento – patrimonio, (3) gli effetti sulla cassa delle operazioni di gestione, mentre la contabilità finanziaria si limita alla </a:t>
            </a:r>
            <a:r>
              <a:rPr lang="it-IT" dirty="0" smtClean="0">
                <a:latin typeface="+mn-lt"/>
              </a:rPr>
              <a:t>determinazione dei flussi monetari in entrata e in uscita e ragiona in ottica di stanziamenti</a:t>
            </a:r>
            <a:endParaRPr lang="it-IT" dirty="0">
              <a:latin typeface="+mn-lt"/>
            </a:endParaRPr>
          </a:p>
          <a:p>
            <a:pPr marL="914400" lvl="1" indent="-457200">
              <a:spcBef>
                <a:spcPct val="50000"/>
              </a:spcBef>
              <a:buFontTx/>
              <a:buAutoNum type="arabicPeriod"/>
            </a:pPr>
            <a:r>
              <a:rPr lang="it-IT" dirty="0">
                <a:latin typeface="+mn-lt"/>
              </a:rPr>
              <a:t>L</a:t>
            </a:r>
            <a:r>
              <a:rPr lang="it-IT" dirty="0" smtClean="0">
                <a:latin typeface="+mn-lt"/>
              </a:rPr>
              <a:t>a </a:t>
            </a:r>
            <a:r>
              <a:rPr lang="it-IT" dirty="0">
                <a:latin typeface="+mn-lt"/>
              </a:rPr>
              <a:t>contabilità economica rileva i </a:t>
            </a:r>
            <a:r>
              <a:rPr lang="it-IT" b="1" i="1" dirty="0">
                <a:latin typeface="+mn-lt"/>
              </a:rPr>
              <a:t>costi “non monetari”  </a:t>
            </a:r>
            <a:r>
              <a:rPr lang="it-IT" dirty="0">
                <a:latin typeface="+mn-lt"/>
              </a:rPr>
              <a:t>legati all’utilizzo di risorse che apportano valore in un’ottica pluriennale (ammortamenti</a:t>
            </a:r>
            <a:r>
              <a:rPr lang="it-IT" dirty="0" smtClean="0">
                <a:latin typeface="+mn-lt"/>
              </a:rPr>
              <a:t>) </a:t>
            </a:r>
            <a:endParaRPr lang="it-IT" dirty="0">
              <a:latin typeface="+mn-lt"/>
            </a:endParaRPr>
          </a:p>
        </p:txBody>
      </p:sp>
      <p:sp>
        <p:nvSpPr>
          <p:cNvPr id="5" name="Titolo 1"/>
          <p:cNvSpPr txBox="1">
            <a:spLocks/>
          </p:cNvSpPr>
          <p:nvPr/>
        </p:nvSpPr>
        <p:spPr>
          <a:xfrm>
            <a:off x="899592" y="260648"/>
            <a:ext cx="8244408" cy="461665"/>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Perché la contabilità economico-patrimoniale? (1)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1187624" y="908720"/>
            <a:ext cx="7384904" cy="1107996"/>
          </a:xfrm>
          <a:prstGeom prst="rect">
            <a:avLst/>
          </a:prstGeom>
          <a:noFill/>
          <a:ln w="9525">
            <a:noFill/>
            <a:miter lim="800000"/>
            <a:headEnd/>
            <a:tailEnd/>
          </a:ln>
        </p:spPr>
        <p:txBody>
          <a:bodyPr wrap="square">
            <a:spAutoFit/>
          </a:bodyPr>
          <a:lstStyle/>
          <a:p>
            <a:pPr>
              <a:spcBef>
                <a:spcPct val="50000"/>
              </a:spcBef>
            </a:pPr>
            <a:r>
              <a:rPr lang="it-IT" sz="2200" dirty="0" smtClean="0">
                <a:latin typeface="+mj-lt"/>
              </a:rPr>
              <a:t>Permette, </a:t>
            </a:r>
            <a:r>
              <a:rPr lang="it-IT" sz="2200" dirty="0">
                <a:latin typeface="+mj-lt"/>
              </a:rPr>
              <a:t>se adeguatamente utilizzata, di monitorare </a:t>
            </a:r>
            <a:r>
              <a:rPr lang="it-IT" sz="2200" i="1" dirty="0">
                <a:latin typeface="+mj-lt"/>
              </a:rPr>
              <a:t>contemporaneamente</a:t>
            </a:r>
            <a:r>
              <a:rPr lang="it-IT" sz="2200" dirty="0">
                <a:latin typeface="+mj-lt"/>
              </a:rPr>
              <a:t> i tre aspetti fondamentali </a:t>
            </a:r>
            <a:r>
              <a:rPr lang="it-IT" sz="2200" dirty="0" smtClean="0">
                <a:latin typeface="+mj-lt"/>
              </a:rPr>
              <a:t>della vita di un’organizzazione</a:t>
            </a:r>
            <a:r>
              <a:rPr lang="it-IT" sz="2200" dirty="0">
                <a:latin typeface="+mj-lt"/>
              </a:rPr>
              <a:t>:</a:t>
            </a:r>
            <a:endParaRPr lang="en-GB" sz="2200" dirty="0">
              <a:latin typeface="+mj-lt"/>
            </a:endParaRPr>
          </a:p>
        </p:txBody>
      </p:sp>
      <p:sp>
        <p:nvSpPr>
          <p:cNvPr id="35845" name="AutoShape 5"/>
          <p:cNvSpPr>
            <a:spLocks noChangeArrowheads="1"/>
          </p:cNvSpPr>
          <p:nvPr/>
        </p:nvSpPr>
        <p:spPr bwMode="auto">
          <a:xfrm>
            <a:off x="381000" y="2214554"/>
            <a:ext cx="3657600" cy="685800"/>
          </a:xfrm>
          <a:prstGeom prst="roundRect">
            <a:avLst>
              <a:gd name="adj" fmla="val 16667"/>
            </a:avLst>
          </a:prstGeom>
          <a:solidFill>
            <a:srgbClr val="99CCFF">
              <a:alpha val="50195"/>
            </a:srgbClr>
          </a:solidFill>
          <a:ln w="9525">
            <a:solidFill>
              <a:schemeClr val="tx1"/>
            </a:solidFill>
            <a:round/>
            <a:headEnd/>
            <a:tailEnd/>
          </a:ln>
        </p:spPr>
        <p:txBody>
          <a:bodyPr wrap="none" anchor="ctr"/>
          <a:lstStyle/>
          <a:p>
            <a:pPr algn="ctr"/>
            <a:r>
              <a:rPr lang="it-IT" sz="1600" b="1" dirty="0">
                <a:latin typeface="+mj-lt"/>
              </a:rPr>
              <a:t>EQUILIBRIO PATRIMONIALE</a:t>
            </a:r>
            <a:endParaRPr lang="en-GB" sz="1600" b="1" dirty="0">
              <a:latin typeface="+mj-lt"/>
            </a:endParaRPr>
          </a:p>
        </p:txBody>
      </p:sp>
      <p:sp>
        <p:nvSpPr>
          <p:cNvPr id="35846" name="Line 6"/>
          <p:cNvSpPr>
            <a:spLocks noChangeShapeType="1"/>
          </p:cNvSpPr>
          <p:nvPr/>
        </p:nvSpPr>
        <p:spPr bwMode="auto">
          <a:xfrm>
            <a:off x="4191000" y="2571744"/>
            <a:ext cx="762000" cy="0"/>
          </a:xfrm>
          <a:prstGeom prst="line">
            <a:avLst/>
          </a:prstGeom>
          <a:noFill/>
          <a:ln w="19050">
            <a:solidFill>
              <a:schemeClr val="tx1"/>
            </a:solidFill>
            <a:round/>
            <a:headEnd type="oval" w="med" len="med"/>
            <a:tailEnd type="triangle" w="med" len="med"/>
          </a:ln>
        </p:spPr>
        <p:txBody>
          <a:bodyPr/>
          <a:lstStyle/>
          <a:p>
            <a:endParaRPr lang="it-IT"/>
          </a:p>
        </p:txBody>
      </p:sp>
      <p:sp>
        <p:nvSpPr>
          <p:cNvPr id="35847" name="Text Box 7"/>
          <p:cNvSpPr txBox="1">
            <a:spLocks noChangeArrowheads="1"/>
          </p:cNvSpPr>
          <p:nvPr/>
        </p:nvSpPr>
        <p:spPr bwMode="auto">
          <a:xfrm>
            <a:off x="5214942" y="2350041"/>
            <a:ext cx="3200400" cy="430887"/>
          </a:xfrm>
          <a:prstGeom prst="rect">
            <a:avLst/>
          </a:prstGeom>
          <a:noFill/>
          <a:ln w="9525">
            <a:noFill/>
            <a:miter lim="800000"/>
            <a:headEnd/>
            <a:tailEnd/>
          </a:ln>
        </p:spPr>
        <p:txBody>
          <a:bodyPr wrap="square">
            <a:spAutoFit/>
          </a:bodyPr>
          <a:lstStyle/>
          <a:p>
            <a:pPr algn="ctr">
              <a:spcBef>
                <a:spcPct val="50000"/>
              </a:spcBef>
            </a:pPr>
            <a:r>
              <a:rPr lang="it-IT" sz="2200" dirty="0">
                <a:latin typeface="+mj-lt"/>
              </a:rPr>
              <a:t>STATO PATRIMONIALE</a:t>
            </a:r>
            <a:endParaRPr lang="en-GB" sz="2200" dirty="0">
              <a:latin typeface="+mj-lt"/>
            </a:endParaRPr>
          </a:p>
        </p:txBody>
      </p:sp>
      <p:sp>
        <p:nvSpPr>
          <p:cNvPr id="35848" name="AutoShape 8"/>
          <p:cNvSpPr>
            <a:spLocks noChangeArrowheads="1"/>
          </p:cNvSpPr>
          <p:nvPr/>
        </p:nvSpPr>
        <p:spPr bwMode="auto">
          <a:xfrm>
            <a:off x="381000" y="3143248"/>
            <a:ext cx="3657600" cy="685800"/>
          </a:xfrm>
          <a:prstGeom prst="roundRect">
            <a:avLst>
              <a:gd name="adj" fmla="val 16667"/>
            </a:avLst>
          </a:prstGeom>
          <a:solidFill>
            <a:srgbClr val="99CCFF">
              <a:alpha val="50195"/>
            </a:srgbClr>
          </a:solidFill>
          <a:ln w="9525">
            <a:solidFill>
              <a:schemeClr val="tx1"/>
            </a:solidFill>
            <a:round/>
            <a:headEnd/>
            <a:tailEnd/>
          </a:ln>
        </p:spPr>
        <p:txBody>
          <a:bodyPr wrap="none" anchor="ctr"/>
          <a:lstStyle/>
          <a:p>
            <a:pPr algn="ctr"/>
            <a:r>
              <a:rPr lang="it-IT" sz="1600" b="1" dirty="0">
                <a:latin typeface="+mj-lt"/>
              </a:rPr>
              <a:t>EQUILIBRIO ECONOMICO</a:t>
            </a:r>
            <a:endParaRPr lang="en-GB" sz="1600" b="1" dirty="0">
              <a:latin typeface="+mj-lt"/>
            </a:endParaRPr>
          </a:p>
        </p:txBody>
      </p:sp>
      <p:sp>
        <p:nvSpPr>
          <p:cNvPr id="35849" name="Line 9"/>
          <p:cNvSpPr>
            <a:spLocks noChangeShapeType="1"/>
          </p:cNvSpPr>
          <p:nvPr/>
        </p:nvSpPr>
        <p:spPr bwMode="auto">
          <a:xfrm>
            <a:off x="4191000" y="3524248"/>
            <a:ext cx="762000" cy="0"/>
          </a:xfrm>
          <a:prstGeom prst="line">
            <a:avLst/>
          </a:prstGeom>
          <a:noFill/>
          <a:ln w="19050">
            <a:solidFill>
              <a:schemeClr val="tx1"/>
            </a:solidFill>
            <a:round/>
            <a:headEnd type="oval" w="med" len="med"/>
            <a:tailEnd type="triangle" w="med" len="med"/>
          </a:ln>
        </p:spPr>
        <p:txBody>
          <a:bodyPr/>
          <a:lstStyle/>
          <a:p>
            <a:endParaRPr lang="it-IT"/>
          </a:p>
        </p:txBody>
      </p:sp>
      <p:sp>
        <p:nvSpPr>
          <p:cNvPr id="35850" name="Text Box 10"/>
          <p:cNvSpPr txBox="1">
            <a:spLocks noChangeArrowheads="1"/>
          </p:cNvSpPr>
          <p:nvPr/>
        </p:nvSpPr>
        <p:spPr bwMode="auto">
          <a:xfrm>
            <a:off x="5181600" y="3286124"/>
            <a:ext cx="3200400" cy="430887"/>
          </a:xfrm>
          <a:prstGeom prst="rect">
            <a:avLst/>
          </a:prstGeom>
          <a:noFill/>
          <a:ln w="9525">
            <a:noFill/>
            <a:miter lim="800000"/>
            <a:headEnd/>
            <a:tailEnd/>
          </a:ln>
        </p:spPr>
        <p:txBody>
          <a:bodyPr wrap="square">
            <a:spAutoFit/>
          </a:bodyPr>
          <a:lstStyle/>
          <a:p>
            <a:pPr algn="ctr">
              <a:spcBef>
                <a:spcPct val="50000"/>
              </a:spcBef>
            </a:pPr>
            <a:r>
              <a:rPr lang="it-IT" sz="2200" dirty="0">
                <a:latin typeface="+mj-lt"/>
              </a:rPr>
              <a:t>CONTO ECONOMICO</a:t>
            </a:r>
            <a:endParaRPr lang="en-GB" sz="2200" dirty="0">
              <a:latin typeface="+mj-lt"/>
            </a:endParaRPr>
          </a:p>
        </p:txBody>
      </p:sp>
      <p:sp>
        <p:nvSpPr>
          <p:cNvPr id="35851" name="AutoShape 11"/>
          <p:cNvSpPr>
            <a:spLocks noChangeArrowheads="1"/>
          </p:cNvSpPr>
          <p:nvPr/>
        </p:nvSpPr>
        <p:spPr bwMode="auto">
          <a:xfrm>
            <a:off x="381000" y="4076704"/>
            <a:ext cx="3657600" cy="685800"/>
          </a:xfrm>
          <a:prstGeom prst="roundRect">
            <a:avLst>
              <a:gd name="adj" fmla="val 16667"/>
            </a:avLst>
          </a:prstGeom>
          <a:solidFill>
            <a:srgbClr val="99CCFF">
              <a:alpha val="50195"/>
            </a:srgbClr>
          </a:solidFill>
          <a:ln w="9525">
            <a:solidFill>
              <a:schemeClr val="tx1"/>
            </a:solidFill>
            <a:round/>
            <a:headEnd/>
            <a:tailEnd/>
          </a:ln>
        </p:spPr>
        <p:txBody>
          <a:bodyPr wrap="none" anchor="ctr"/>
          <a:lstStyle/>
          <a:p>
            <a:pPr algn="ctr"/>
            <a:r>
              <a:rPr lang="it-IT" sz="1600" b="1" dirty="0">
                <a:latin typeface="+mj-lt"/>
              </a:rPr>
              <a:t>EQUILIBRIO FINANZIARIO</a:t>
            </a:r>
            <a:endParaRPr lang="en-GB" sz="1600" b="1" dirty="0">
              <a:latin typeface="+mj-lt"/>
            </a:endParaRPr>
          </a:p>
        </p:txBody>
      </p:sp>
      <p:sp>
        <p:nvSpPr>
          <p:cNvPr id="35852" name="Line 12"/>
          <p:cNvSpPr>
            <a:spLocks noChangeShapeType="1"/>
          </p:cNvSpPr>
          <p:nvPr/>
        </p:nvSpPr>
        <p:spPr bwMode="auto">
          <a:xfrm>
            <a:off x="4191000" y="4457704"/>
            <a:ext cx="762000" cy="0"/>
          </a:xfrm>
          <a:prstGeom prst="line">
            <a:avLst/>
          </a:prstGeom>
          <a:noFill/>
          <a:ln w="19050">
            <a:solidFill>
              <a:schemeClr val="tx1"/>
            </a:solidFill>
            <a:round/>
            <a:headEnd type="oval" w="med" len="med"/>
            <a:tailEnd type="triangle" w="med" len="med"/>
          </a:ln>
        </p:spPr>
        <p:txBody>
          <a:bodyPr/>
          <a:lstStyle/>
          <a:p>
            <a:endParaRPr lang="it-IT"/>
          </a:p>
        </p:txBody>
      </p:sp>
      <p:sp>
        <p:nvSpPr>
          <p:cNvPr id="35853" name="Text Box 13"/>
          <p:cNvSpPr txBox="1">
            <a:spLocks noChangeArrowheads="1"/>
          </p:cNvSpPr>
          <p:nvPr/>
        </p:nvSpPr>
        <p:spPr bwMode="auto">
          <a:xfrm>
            <a:off x="5181600" y="4010657"/>
            <a:ext cx="3390928" cy="930511"/>
          </a:xfrm>
          <a:prstGeom prst="rect">
            <a:avLst/>
          </a:prstGeom>
          <a:noFill/>
          <a:ln w="9525">
            <a:noFill/>
            <a:miter lim="800000"/>
            <a:headEnd/>
            <a:tailEnd/>
          </a:ln>
        </p:spPr>
        <p:txBody>
          <a:bodyPr wrap="square">
            <a:spAutoFit/>
          </a:bodyPr>
          <a:lstStyle/>
          <a:p>
            <a:pPr algn="ctr">
              <a:lnSpc>
                <a:spcPct val="80000"/>
              </a:lnSpc>
              <a:spcBef>
                <a:spcPct val="50000"/>
              </a:spcBef>
            </a:pPr>
            <a:r>
              <a:rPr lang="it-IT" sz="2200" dirty="0">
                <a:latin typeface="+mj-lt"/>
              </a:rPr>
              <a:t>RENDICONTO FINANZIARIO</a:t>
            </a:r>
          </a:p>
          <a:p>
            <a:pPr algn="ctr">
              <a:lnSpc>
                <a:spcPct val="80000"/>
              </a:lnSpc>
              <a:spcBef>
                <a:spcPts val="200"/>
              </a:spcBef>
            </a:pPr>
            <a:r>
              <a:rPr lang="it-IT" sz="2200" dirty="0">
                <a:latin typeface="+mj-lt"/>
              </a:rPr>
              <a:t>(</a:t>
            </a:r>
            <a:r>
              <a:rPr lang="it-IT" sz="2200" dirty="0" err="1">
                <a:latin typeface="+mj-lt"/>
              </a:rPr>
              <a:t>Cash</a:t>
            </a:r>
            <a:r>
              <a:rPr lang="it-IT" sz="2200" dirty="0">
                <a:latin typeface="+mj-lt"/>
              </a:rPr>
              <a:t> – </a:t>
            </a:r>
            <a:r>
              <a:rPr lang="it-IT" sz="2200" dirty="0" err="1">
                <a:latin typeface="+mj-lt"/>
              </a:rPr>
              <a:t>flows</a:t>
            </a:r>
            <a:r>
              <a:rPr lang="it-IT" sz="2200" dirty="0">
                <a:latin typeface="+mj-lt"/>
              </a:rPr>
              <a:t> statement)</a:t>
            </a:r>
            <a:endParaRPr lang="en-GB" sz="2200" dirty="0">
              <a:latin typeface="+mj-lt"/>
            </a:endParaRPr>
          </a:p>
        </p:txBody>
      </p:sp>
      <p:sp>
        <p:nvSpPr>
          <p:cNvPr id="35854" name="Text Box 14"/>
          <p:cNvSpPr txBox="1">
            <a:spLocks noChangeArrowheads="1"/>
          </p:cNvSpPr>
          <p:nvPr/>
        </p:nvSpPr>
        <p:spPr bwMode="auto">
          <a:xfrm>
            <a:off x="0" y="5455523"/>
            <a:ext cx="9144000" cy="830997"/>
          </a:xfrm>
          <a:prstGeom prst="rect">
            <a:avLst/>
          </a:prstGeom>
          <a:noFill/>
          <a:ln w="9525">
            <a:noFill/>
            <a:miter lim="800000"/>
            <a:headEnd/>
            <a:tailEnd/>
          </a:ln>
        </p:spPr>
        <p:txBody>
          <a:bodyPr wrap="square">
            <a:spAutoFit/>
          </a:bodyPr>
          <a:lstStyle/>
          <a:p>
            <a:pPr algn="ctr">
              <a:spcBef>
                <a:spcPct val="50000"/>
              </a:spcBef>
            </a:pPr>
            <a:r>
              <a:rPr lang="it-IT" b="1" dirty="0">
                <a:solidFill>
                  <a:srgbClr val="C00000"/>
                </a:solidFill>
              </a:rPr>
              <a:t>Al contrario, la contabilità finanziaria si focalizza quasi esclusivamente sulla verifica dell’equilibrio finanziario!</a:t>
            </a:r>
            <a:endParaRPr lang="en-GB" b="1" dirty="0">
              <a:solidFill>
                <a:srgbClr val="C00000"/>
              </a:solidFill>
            </a:endParaRPr>
          </a:p>
        </p:txBody>
      </p:sp>
      <p:sp>
        <p:nvSpPr>
          <p:cNvPr id="35855" name="AutoShape 15"/>
          <p:cNvSpPr>
            <a:spLocks noChangeArrowheads="1"/>
          </p:cNvSpPr>
          <p:nvPr/>
        </p:nvSpPr>
        <p:spPr bwMode="auto">
          <a:xfrm>
            <a:off x="212892" y="3933056"/>
            <a:ext cx="8391556" cy="1008112"/>
          </a:xfrm>
          <a:prstGeom prst="roundRect">
            <a:avLst>
              <a:gd name="adj" fmla="val 16667"/>
            </a:avLst>
          </a:prstGeom>
          <a:noFill/>
          <a:ln w="22225">
            <a:solidFill>
              <a:srgbClr val="FF0000"/>
            </a:solidFill>
            <a:prstDash val="dash"/>
            <a:round/>
            <a:headEnd/>
            <a:tailEnd/>
          </a:ln>
        </p:spPr>
        <p:txBody>
          <a:bodyPr wrap="none" anchor="ctr"/>
          <a:lstStyle/>
          <a:p>
            <a:endParaRPr lang="it-IT">
              <a:latin typeface="Century Schoolbook" pitchFamily="18" charset="0"/>
            </a:endParaRPr>
          </a:p>
        </p:txBody>
      </p:sp>
      <p:sp>
        <p:nvSpPr>
          <p:cNvPr id="35856" name="Line 16"/>
          <p:cNvSpPr>
            <a:spLocks noChangeShapeType="1"/>
          </p:cNvSpPr>
          <p:nvPr/>
        </p:nvSpPr>
        <p:spPr bwMode="auto">
          <a:xfrm flipH="1" flipV="1">
            <a:off x="4429124" y="5000636"/>
            <a:ext cx="0" cy="431590"/>
          </a:xfrm>
          <a:prstGeom prst="line">
            <a:avLst/>
          </a:prstGeom>
          <a:ln w="38100" cmpd="sng">
            <a:solidFill>
              <a:srgbClr val="C00000"/>
            </a:solidFill>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it-IT"/>
          </a:p>
        </p:txBody>
      </p:sp>
      <p:sp>
        <p:nvSpPr>
          <p:cNvPr id="17" name="Titolo 1"/>
          <p:cNvSpPr txBox="1">
            <a:spLocks/>
          </p:cNvSpPr>
          <p:nvPr/>
        </p:nvSpPr>
        <p:spPr>
          <a:xfrm>
            <a:off x="899592" y="260648"/>
            <a:ext cx="8244408" cy="461665"/>
          </a:xfrm>
          <a:prstGeom prst="rect">
            <a:avLst/>
          </a:prstGeom>
          <a:solidFill>
            <a:srgbClr val="003F6F"/>
          </a:solidFill>
          <a:ln w="9525">
            <a:noFill/>
            <a:miter lim="800000"/>
            <a:headEnd/>
            <a:tailEnd/>
          </a:ln>
          <a:effectLst/>
        </p:spPr>
        <p:txBody>
          <a:bodyPr wrap="square">
            <a:spAutoFit/>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it-IT" sz="2400" b="1" kern="1200" dirty="0" smtClean="0">
                <a:solidFill>
                  <a:schemeClr val="bg1"/>
                </a:solidFill>
                <a:effectLst>
                  <a:outerShdw blurRad="38100" dist="38100" dir="2700000" algn="tl">
                    <a:srgbClr val="000000"/>
                  </a:outerShdw>
                </a:effectLst>
                <a:latin typeface="Tahoma" pitchFamily="34" charset="0"/>
                <a:ea typeface="+mn-ea"/>
                <a:cs typeface="+mn-cs"/>
              </a:rPr>
              <a:t>Perché la contabilità economico-patrimoniale? (2)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fumature">
  <a:themeElements>
    <a:clrScheme name="Sfumatur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Sfumatur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fumatur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fumatur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fumatur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fumatur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fumatur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fumatur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fumatur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C:\Programmi\Microsoft Office2\Templates\Presentation Designs\Sfumature.pot</Template>
  <TotalTime>15349</TotalTime>
  <Words>2821</Words>
  <Application>Microsoft Office PowerPoint</Application>
  <PresentationFormat>Presentazione su schermo (4:3)</PresentationFormat>
  <Paragraphs>330</Paragraphs>
  <Slides>43</Slides>
  <Notes>40</Notes>
  <HiddenSlides>0</HiddenSlides>
  <MMClips>0</MMClips>
  <ScaleCrop>false</ScaleCrop>
  <HeadingPairs>
    <vt:vector size="4" baseType="variant">
      <vt:variant>
        <vt:lpstr>Tema</vt:lpstr>
      </vt:variant>
      <vt:variant>
        <vt:i4>1</vt:i4>
      </vt:variant>
      <vt:variant>
        <vt:lpstr>Titoli diapositive</vt:lpstr>
      </vt:variant>
      <vt:variant>
        <vt:i4>43</vt:i4>
      </vt:variant>
    </vt:vector>
  </HeadingPairs>
  <TitlesOfParts>
    <vt:vector size="44" baseType="lpstr">
      <vt:lpstr>Sfumature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nuovi Dipartimenti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Personale</dc:creator>
  <cp:lastModifiedBy>Nigito</cp:lastModifiedBy>
  <cp:revision>887</cp:revision>
  <cp:lastPrinted>2014-09-24T11:34:52Z</cp:lastPrinted>
  <dcterms:created xsi:type="dcterms:W3CDTF">2005-05-04T13:25:41Z</dcterms:created>
  <dcterms:modified xsi:type="dcterms:W3CDTF">2015-09-17T17:55:13Z</dcterms:modified>
</cp:coreProperties>
</file>